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22"/>
  </p:notesMasterIdLst>
  <p:sldIdLst>
    <p:sldId id="257"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Lst>
  <p:sldSz cx="9144000" cy="6858000" type="screen4x3"/>
  <p:notesSz cx="6858000" cy="9144000"/>
  <p:defaultTextStyle>
    <a:defPPr>
      <a:defRPr lang="nb-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p:scale>
          <a:sx n="88" d="100"/>
          <a:sy n="88" d="100"/>
        </p:scale>
        <p:origin x="-787" y="34"/>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1" Type="http://schemas.openxmlformats.org/officeDocument/2006/relationships/oleObject" Target="file:///\\ovfile\Hjemmeomr&#229;der\sas\NE\2013\&#216;konomi\Infoland\IL%202012%20fordelt%20kundegrupper.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nb-NO" dirty="0"/>
              <a:t>Infolandomsetning -</a:t>
            </a:r>
            <a:r>
              <a:rPr lang="nb-NO" baseline="0" dirty="0"/>
              <a:t> bransjer</a:t>
            </a:r>
            <a:endParaRPr lang="nb-NO" dirty="0"/>
          </a:p>
        </c:rich>
      </c:tx>
      <c:overlay val="0"/>
    </c:title>
    <c:autoTitleDeleted val="0"/>
    <c:plotArea>
      <c:layout/>
      <c:pieChart>
        <c:varyColors val="1"/>
        <c:dLbls>
          <c:showLegendKey val="0"/>
          <c:showVal val="0"/>
          <c:showCatName val="0"/>
          <c:showSerName val="0"/>
          <c:showPercent val="1"/>
          <c:showBubbleSize val="0"/>
          <c:showLeaderLines val="1"/>
        </c:dLbls>
        <c:firstSliceAng val="0"/>
      </c:pieChart>
    </c:plotArea>
    <c:legend>
      <c:legendPos val="r"/>
      <c:overlay val="0"/>
    </c:legend>
    <c:plotVisOnly val="1"/>
    <c:dispBlanksAs val="gap"/>
    <c:showDLblsOverMax val="0"/>
  </c:chart>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nb-NO"/>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215C181-5151-43F9-B699-0751926F7441}" type="datetimeFigureOut">
              <a:rPr lang="nb-NO" smtClean="0"/>
              <a:t>05.02.2014</a:t>
            </a:fld>
            <a:endParaRPr lang="nb-NO"/>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nb-NO"/>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b-NO"/>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nb-NO"/>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744DF0C-E259-4B17-8E86-14C27DD4BA00}" type="slidenum">
              <a:rPr lang="nb-NO" smtClean="0"/>
              <a:t>‹#›</a:t>
            </a:fld>
            <a:endParaRPr lang="nb-NO"/>
          </a:p>
        </p:txBody>
      </p:sp>
    </p:spTree>
    <p:extLst>
      <p:ext uri="{BB962C8B-B14F-4D97-AF65-F5344CB8AC3E}">
        <p14:creationId xmlns:p14="http://schemas.microsoft.com/office/powerpoint/2010/main" val="39984577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dirty="0"/>
          </a:p>
        </p:txBody>
      </p:sp>
      <p:sp>
        <p:nvSpPr>
          <p:cNvPr id="4" name="Slide Number Placeholder 3"/>
          <p:cNvSpPr>
            <a:spLocks noGrp="1"/>
          </p:cNvSpPr>
          <p:nvPr>
            <p:ph type="sldNum" sz="quarter" idx="10"/>
          </p:nvPr>
        </p:nvSpPr>
        <p:spPr/>
        <p:txBody>
          <a:bodyPr/>
          <a:lstStyle/>
          <a:p>
            <a:fld id="{C290C3ED-293B-2542-B188-60BF6BB769C2}" type="slidenum">
              <a:rPr lang="nn-NO" smtClean="0">
                <a:solidFill>
                  <a:prstClr val="black"/>
                </a:solidFill>
              </a:rPr>
              <a:pPr/>
              <a:t>3</a:t>
            </a:fld>
            <a:endParaRPr lang="nn-NO">
              <a:solidFill>
                <a:prstClr val="black"/>
              </a:solidFill>
            </a:endParaRPr>
          </a:p>
        </p:txBody>
      </p:sp>
    </p:spTree>
    <p:extLst>
      <p:ext uri="{BB962C8B-B14F-4D97-AF65-F5344CB8AC3E}">
        <p14:creationId xmlns:p14="http://schemas.microsoft.com/office/powerpoint/2010/main" val="122861244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tellysbilde">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srcRect/>
          <a:stretch>
            <a:fillRect/>
          </a:stretch>
        </p:blipFill>
        <p:spPr bwMode="auto">
          <a:xfrm>
            <a:off x="0" y="404664"/>
            <a:ext cx="9163050" cy="5543550"/>
          </a:xfrm>
          <a:prstGeom prst="rect">
            <a:avLst/>
          </a:prstGeom>
          <a:noFill/>
          <a:ln w="9525">
            <a:noFill/>
            <a:miter lim="800000"/>
            <a:headEnd/>
            <a:tailEnd/>
          </a:ln>
        </p:spPr>
      </p:pic>
      <p:sp>
        <p:nvSpPr>
          <p:cNvPr id="11" name="Date Placeholder 10"/>
          <p:cNvSpPr>
            <a:spLocks noGrp="1"/>
          </p:cNvSpPr>
          <p:nvPr>
            <p:ph type="dt" sz="half" idx="14"/>
          </p:nvPr>
        </p:nvSpPr>
        <p:spPr/>
        <p:txBody>
          <a:bodyPr/>
          <a:lstStyle/>
          <a:p>
            <a:fld id="{A1F8139D-EBDA-4528-9F0E-F9D03DC62FB0}" type="datetimeFigureOut">
              <a:rPr lang="nb-NO" smtClean="0">
                <a:solidFill>
                  <a:prstClr val="black">
                    <a:tint val="75000"/>
                  </a:prstClr>
                </a:solidFill>
              </a:rPr>
              <a:pPr/>
              <a:t>05.02.2014</a:t>
            </a:fld>
            <a:endParaRPr lang="nb-NO" dirty="0">
              <a:solidFill>
                <a:prstClr val="black">
                  <a:tint val="75000"/>
                </a:prstClr>
              </a:solidFill>
            </a:endParaRPr>
          </a:p>
        </p:txBody>
      </p:sp>
      <p:sp>
        <p:nvSpPr>
          <p:cNvPr id="12" name="Slide Number Placeholder 11"/>
          <p:cNvSpPr>
            <a:spLocks noGrp="1"/>
          </p:cNvSpPr>
          <p:nvPr>
            <p:ph type="sldNum" sz="quarter" idx="15"/>
          </p:nvPr>
        </p:nvSpPr>
        <p:spPr/>
        <p:txBody>
          <a:bodyPr/>
          <a:lstStyle/>
          <a:p>
            <a:fld id="{799CD9FC-9B2F-4627-BFBD-E70E76A25C6C}" type="slidenum">
              <a:rPr lang="nb-NO" smtClean="0">
                <a:solidFill>
                  <a:prstClr val="black">
                    <a:tint val="75000"/>
                  </a:prstClr>
                </a:solidFill>
              </a:rPr>
              <a:pPr/>
              <a:t>‹#›</a:t>
            </a:fld>
            <a:endParaRPr lang="nb-NO" dirty="0">
              <a:solidFill>
                <a:prstClr val="black">
                  <a:tint val="75000"/>
                </a:prstClr>
              </a:solidFill>
            </a:endParaRPr>
          </a:p>
        </p:txBody>
      </p:sp>
      <p:sp>
        <p:nvSpPr>
          <p:cNvPr id="13" name="Footer Placeholder 12"/>
          <p:cNvSpPr>
            <a:spLocks noGrp="1"/>
          </p:cNvSpPr>
          <p:nvPr>
            <p:ph type="ftr" sz="quarter" idx="16"/>
          </p:nvPr>
        </p:nvSpPr>
        <p:spPr/>
        <p:txBody>
          <a:bodyPr/>
          <a:lstStyle/>
          <a:p>
            <a:endParaRPr lang="nb-NO" dirty="0">
              <a:solidFill>
                <a:prstClr val="black">
                  <a:tint val="75000"/>
                </a:prstClr>
              </a:solidFill>
            </a:endParaRPr>
          </a:p>
        </p:txBody>
      </p:sp>
      <p:sp>
        <p:nvSpPr>
          <p:cNvPr id="17" name="Text Placeholder 16"/>
          <p:cNvSpPr>
            <a:spLocks noGrp="1"/>
          </p:cNvSpPr>
          <p:nvPr>
            <p:ph type="body" sz="quarter" idx="17" hasCustomPrompt="1"/>
          </p:nvPr>
        </p:nvSpPr>
        <p:spPr>
          <a:xfrm>
            <a:off x="4286250" y="857250"/>
            <a:ext cx="4857750" cy="285750"/>
          </a:xfrm>
        </p:spPr>
        <p:txBody>
          <a:bodyPr>
            <a:noAutofit/>
          </a:bodyPr>
          <a:lstStyle>
            <a:lvl1pPr algn="r">
              <a:buNone/>
              <a:defRPr sz="1400">
                <a:solidFill>
                  <a:schemeClr val="accent6">
                    <a:lumMod val="75000"/>
                  </a:schemeClr>
                </a:solidFill>
              </a:defRPr>
            </a:lvl1pPr>
            <a:lvl2pPr>
              <a:buNone/>
              <a:defRPr/>
            </a:lvl2pPr>
            <a:lvl3pPr>
              <a:buNone/>
              <a:defRPr/>
            </a:lvl3pPr>
            <a:lvl4pPr>
              <a:buNone/>
              <a:defRPr/>
            </a:lvl4pPr>
            <a:lvl5pPr>
              <a:buNone/>
              <a:defRPr/>
            </a:lvl5pPr>
          </a:lstStyle>
          <a:p>
            <a:pPr lvl="0"/>
            <a:r>
              <a:rPr lang="en-US" dirty="0" err="1" smtClean="0"/>
              <a:t>Tittel</a:t>
            </a:r>
            <a:r>
              <a:rPr lang="en-US" dirty="0" smtClean="0"/>
              <a:t> </a:t>
            </a:r>
            <a:r>
              <a:rPr lang="en-US" dirty="0" err="1" smtClean="0"/>
              <a:t>på</a:t>
            </a:r>
            <a:r>
              <a:rPr lang="en-US" dirty="0" smtClean="0"/>
              <a:t> </a:t>
            </a:r>
            <a:r>
              <a:rPr lang="en-US" dirty="0" err="1" smtClean="0"/>
              <a:t>presentasjon</a:t>
            </a:r>
            <a:r>
              <a:rPr lang="en-US" dirty="0" smtClean="0"/>
              <a:t> </a:t>
            </a:r>
            <a:r>
              <a:rPr lang="en-US" dirty="0" err="1" smtClean="0"/>
              <a:t>dd.mm.åååå</a:t>
            </a:r>
            <a:endParaRPr lang="en-US" dirty="0" smtClean="0"/>
          </a:p>
        </p:txBody>
      </p:sp>
    </p:spTree>
    <p:extLst>
      <p:ext uri="{BB962C8B-B14F-4D97-AF65-F5344CB8AC3E}">
        <p14:creationId xmlns:p14="http://schemas.microsoft.com/office/powerpoint/2010/main" val="24267990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tel og innhold">
    <p:spTree>
      <p:nvGrpSpPr>
        <p:cNvPr id="1" name=""/>
        <p:cNvGrpSpPr/>
        <p:nvPr/>
      </p:nvGrpSpPr>
      <p:grpSpPr>
        <a:xfrm>
          <a:off x="0" y="0"/>
          <a:ext cx="0" cy="0"/>
          <a:chOff x="0" y="0"/>
          <a:chExt cx="0" cy="0"/>
        </a:xfrm>
      </p:grpSpPr>
      <p:sp>
        <p:nvSpPr>
          <p:cNvPr id="4" name="Plassholder for dato 3"/>
          <p:cNvSpPr>
            <a:spLocks noGrp="1"/>
          </p:cNvSpPr>
          <p:nvPr>
            <p:ph type="dt" sz="half" idx="10"/>
          </p:nvPr>
        </p:nvSpPr>
        <p:spPr/>
        <p:txBody>
          <a:bodyPr/>
          <a:lstStyle/>
          <a:p>
            <a:fld id="{A1F8139D-EBDA-4528-9F0E-F9D03DC62FB0}" type="datetimeFigureOut">
              <a:rPr lang="nb-NO" smtClean="0">
                <a:solidFill>
                  <a:prstClr val="black">
                    <a:tint val="75000"/>
                  </a:prstClr>
                </a:solidFill>
              </a:rPr>
              <a:pPr/>
              <a:t>05.02.2014</a:t>
            </a:fld>
            <a:endParaRPr lang="nb-NO" dirty="0">
              <a:solidFill>
                <a:prstClr val="black">
                  <a:tint val="75000"/>
                </a:prstClr>
              </a:solidFill>
            </a:endParaRPr>
          </a:p>
        </p:txBody>
      </p:sp>
      <p:sp>
        <p:nvSpPr>
          <p:cNvPr id="5" name="Plassholder for bunntekst 4"/>
          <p:cNvSpPr>
            <a:spLocks noGrp="1"/>
          </p:cNvSpPr>
          <p:nvPr>
            <p:ph type="ftr" sz="quarter" idx="11"/>
          </p:nvPr>
        </p:nvSpPr>
        <p:spPr/>
        <p:txBody>
          <a:bodyPr/>
          <a:lstStyle/>
          <a:p>
            <a:endParaRPr lang="nb-NO" dirty="0">
              <a:solidFill>
                <a:prstClr val="black">
                  <a:tint val="75000"/>
                </a:prstClr>
              </a:solidFill>
            </a:endParaRPr>
          </a:p>
        </p:txBody>
      </p:sp>
      <p:sp>
        <p:nvSpPr>
          <p:cNvPr id="6" name="Plassholder for lysbildenummer 5"/>
          <p:cNvSpPr>
            <a:spLocks noGrp="1"/>
          </p:cNvSpPr>
          <p:nvPr>
            <p:ph type="sldNum" sz="quarter" idx="12"/>
          </p:nvPr>
        </p:nvSpPr>
        <p:spPr/>
        <p:txBody>
          <a:bodyPr/>
          <a:lstStyle/>
          <a:p>
            <a:fld id="{799CD9FC-9B2F-4627-BFBD-E70E76A25C6C}" type="slidenum">
              <a:rPr lang="nb-NO" smtClean="0">
                <a:solidFill>
                  <a:prstClr val="black">
                    <a:tint val="75000"/>
                  </a:prstClr>
                </a:solidFill>
              </a:rPr>
              <a:pPr/>
              <a:t>‹#›</a:t>
            </a:fld>
            <a:endParaRPr lang="nb-NO" dirty="0">
              <a:solidFill>
                <a:prstClr val="black">
                  <a:tint val="75000"/>
                </a:prstClr>
              </a:solidFill>
            </a:endParaRPr>
          </a:p>
        </p:txBody>
      </p:sp>
      <p:sp>
        <p:nvSpPr>
          <p:cNvPr id="7" name="Plassholder for tittel 1"/>
          <p:cNvSpPr>
            <a:spLocks noGrp="1"/>
          </p:cNvSpPr>
          <p:nvPr>
            <p:ph type="title" hasCustomPrompt="1"/>
          </p:nvPr>
        </p:nvSpPr>
        <p:spPr>
          <a:xfrm>
            <a:off x="457200" y="533400"/>
            <a:ext cx="8229600" cy="1143000"/>
          </a:xfrm>
          <a:prstGeom prst="rect">
            <a:avLst/>
          </a:prstGeom>
        </p:spPr>
        <p:txBody>
          <a:bodyPr vert="horz" lIns="91440" tIns="45720" rIns="91440" bIns="45720" rtlCol="0" anchor="ctr">
            <a:normAutofit/>
          </a:bodyPr>
          <a:lstStyle>
            <a:lvl1pPr>
              <a:defRPr/>
            </a:lvl1pPr>
          </a:lstStyle>
          <a:p>
            <a:r>
              <a:rPr lang="nb-NO" noProof="0" dirty="0" smtClean="0"/>
              <a:t>Klikk for å redigere tittel</a:t>
            </a:r>
            <a:endParaRPr lang="nb-NO" noProof="0" dirty="0"/>
          </a:p>
        </p:txBody>
      </p:sp>
      <p:sp>
        <p:nvSpPr>
          <p:cNvPr id="16" name="Content Placeholder 9"/>
          <p:cNvSpPr>
            <a:spLocks noGrp="1"/>
          </p:cNvSpPr>
          <p:nvPr>
            <p:ph sz="quarter" idx="13" hasCustomPrompt="1"/>
          </p:nvPr>
        </p:nvSpPr>
        <p:spPr>
          <a:xfrm>
            <a:off x="457200" y="2000240"/>
            <a:ext cx="8229600" cy="4095760"/>
          </a:xfrm>
        </p:spPr>
        <p:txBody>
          <a:bodyPr/>
          <a:lstStyle>
            <a:lvl1pPr>
              <a:lnSpc>
                <a:spcPts val="3200"/>
              </a:lnSpc>
              <a:defRPr/>
            </a:lvl1pPr>
            <a:lvl2pPr>
              <a:lnSpc>
                <a:spcPts val="2800"/>
              </a:lnSpc>
              <a:defRPr/>
            </a:lvl2pPr>
            <a:lvl3pPr>
              <a:lnSpc>
                <a:spcPts val="2400"/>
              </a:lnSpc>
              <a:defRPr baseline="0"/>
            </a:lvl3pPr>
            <a:lvl4pPr>
              <a:lnSpc>
                <a:spcPts val="2000"/>
              </a:lnSpc>
              <a:defRPr/>
            </a:lvl4pPr>
            <a:lvl5pPr>
              <a:lnSpc>
                <a:spcPts val="2000"/>
              </a:lnSpc>
              <a:defRPr/>
            </a:lvl5pPr>
          </a:lstStyle>
          <a:p>
            <a:pPr lvl="0"/>
            <a:r>
              <a:rPr lang="nb-NO" noProof="0" dirty="0" smtClean="0"/>
              <a:t>Klikk for å redigere tekststilen i malen</a:t>
            </a:r>
          </a:p>
          <a:p>
            <a:pPr lvl="1"/>
            <a:r>
              <a:rPr lang="nb-NO" noProof="0" dirty="0" smtClean="0"/>
              <a:t>Andre nivå</a:t>
            </a:r>
          </a:p>
          <a:p>
            <a:pPr lvl="2"/>
            <a:r>
              <a:rPr lang="nb-NO" noProof="0" dirty="0" smtClean="0"/>
              <a:t>Tredje nivå</a:t>
            </a:r>
          </a:p>
          <a:p>
            <a:pPr lvl="3"/>
            <a:r>
              <a:rPr lang="nb-NO" noProof="0" dirty="0" smtClean="0"/>
              <a:t>Fjerde nivå</a:t>
            </a:r>
          </a:p>
          <a:p>
            <a:pPr lvl="4"/>
            <a:r>
              <a:rPr lang="nb-NO" noProof="0" dirty="0" smtClean="0"/>
              <a:t>Femte nivå</a:t>
            </a:r>
            <a:endParaRPr lang="nb-NO" noProof="0" dirty="0"/>
          </a:p>
        </p:txBody>
      </p:sp>
    </p:spTree>
    <p:extLst>
      <p:ext uri="{BB962C8B-B14F-4D97-AF65-F5344CB8AC3E}">
        <p14:creationId xmlns:p14="http://schemas.microsoft.com/office/powerpoint/2010/main" val="1300626253"/>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Bilde med tekst">
    <p:spTree>
      <p:nvGrpSpPr>
        <p:cNvPr id="1" name=""/>
        <p:cNvGrpSpPr/>
        <p:nvPr/>
      </p:nvGrpSpPr>
      <p:grpSpPr>
        <a:xfrm>
          <a:off x="0" y="0"/>
          <a:ext cx="0" cy="0"/>
          <a:chOff x="0" y="0"/>
          <a:chExt cx="0" cy="0"/>
        </a:xfrm>
      </p:grpSpPr>
      <p:sp>
        <p:nvSpPr>
          <p:cNvPr id="3" name="Plassholder for bilde 2"/>
          <p:cNvSpPr>
            <a:spLocks noGrp="1"/>
          </p:cNvSpPr>
          <p:nvPr>
            <p:ph type="pic" idx="1"/>
          </p:nvPr>
        </p:nvSpPr>
        <p:spPr>
          <a:xfrm>
            <a:off x="457200" y="457200"/>
            <a:ext cx="8229600" cy="50292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nn-NO"/>
          </a:p>
        </p:txBody>
      </p:sp>
      <p:sp>
        <p:nvSpPr>
          <p:cNvPr id="5" name="Plassholder for dato 4"/>
          <p:cNvSpPr>
            <a:spLocks noGrp="1"/>
          </p:cNvSpPr>
          <p:nvPr>
            <p:ph type="dt" sz="half" idx="10"/>
          </p:nvPr>
        </p:nvSpPr>
        <p:spPr/>
        <p:txBody>
          <a:bodyPr/>
          <a:lstStyle/>
          <a:p>
            <a:fld id="{A1F8139D-EBDA-4528-9F0E-F9D03DC62FB0}" type="datetimeFigureOut">
              <a:rPr lang="nb-NO" smtClean="0">
                <a:solidFill>
                  <a:prstClr val="black">
                    <a:tint val="75000"/>
                  </a:prstClr>
                </a:solidFill>
              </a:rPr>
              <a:pPr/>
              <a:t>05.02.2014</a:t>
            </a:fld>
            <a:endParaRPr lang="nb-NO" dirty="0">
              <a:solidFill>
                <a:prstClr val="black">
                  <a:tint val="75000"/>
                </a:prstClr>
              </a:solidFill>
            </a:endParaRPr>
          </a:p>
        </p:txBody>
      </p:sp>
      <p:sp>
        <p:nvSpPr>
          <p:cNvPr id="6" name="Plassholder for bunntekst 5"/>
          <p:cNvSpPr>
            <a:spLocks noGrp="1"/>
          </p:cNvSpPr>
          <p:nvPr>
            <p:ph type="ftr" sz="quarter" idx="11"/>
          </p:nvPr>
        </p:nvSpPr>
        <p:spPr/>
        <p:txBody>
          <a:bodyPr/>
          <a:lstStyle/>
          <a:p>
            <a:endParaRPr lang="nb-NO" dirty="0">
              <a:solidFill>
                <a:prstClr val="black">
                  <a:tint val="75000"/>
                </a:prstClr>
              </a:solidFill>
            </a:endParaRPr>
          </a:p>
        </p:txBody>
      </p:sp>
      <p:sp>
        <p:nvSpPr>
          <p:cNvPr id="7" name="Plassholder for lysbildenummer 6"/>
          <p:cNvSpPr>
            <a:spLocks noGrp="1"/>
          </p:cNvSpPr>
          <p:nvPr>
            <p:ph type="sldNum" sz="quarter" idx="12"/>
          </p:nvPr>
        </p:nvSpPr>
        <p:spPr/>
        <p:txBody>
          <a:bodyPr/>
          <a:lstStyle/>
          <a:p>
            <a:fld id="{799CD9FC-9B2F-4627-BFBD-E70E76A25C6C}" type="slidenum">
              <a:rPr lang="nb-NO" smtClean="0">
                <a:solidFill>
                  <a:prstClr val="black">
                    <a:tint val="75000"/>
                  </a:prstClr>
                </a:solidFill>
              </a:rPr>
              <a:pPr/>
              <a:t>‹#›</a:t>
            </a:fld>
            <a:endParaRPr lang="nb-NO" dirty="0">
              <a:solidFill>
                <a:prstClr val="black">
                  <a:tint val="75000"/>
                </a:prstClr>
              </a:solidFill>
            </a:endParaRPr>
          </a:p>
        </p:txBody>
      </p:sp>
    </p:spTree>
    <p:extLst>
      <p:ext uri="{BB962C8B-B14F-4D97-AF65-F5344CB8AC3E}">
        <p14:creationId xmlns:p14="http://schemas.microsoft.com/office/powerpoint/2010/main" val="25684115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tel og innhold med hode">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A1F8139D-EBDA-4528-9F0E-F9D03DC62FB0}" type="datetimeFigureOut">
              <a:rPr lang="nb-NO" smtClean="0">
                <a:solidFill>
                  <a:prstClr val="black">
                    <a:tint val="75000"/>
                  </a:prstClr>
                </a:solidFill>
              </a:rPr>
              <a:pPr/>
              <a:t>05.02.2014</a:t>
            </a:fld>
            <a:endParaRPr lang="nb-NO" dirty="0">
              <a:solidFill>
                <a:prstClr val="black">
                  <a:tint val="75000"/>
                </a:prstClr>
              </a:solidFill>
            </a:endParaRPr>
          </a:p>
        </p:txBody>
      </p:sp>
      <p:sp>
        <p:nvSpPr>
          <p:cNvPr id="4" name="Footer Placeholder 3"/>
          <p:cNvSpPr>
            <a:spLocks noGrp="1"/>
          </p:cNvSpPr>
          <p:nvPr>
            <p:ph type="ftr" sz="quarter" idx="11"/>
          </p:nvPr>
        </p:nvSpPr>
        <p:spPr/>
        <p:txBody>
          <a:bodyPr/>
          <a:lstStyle/>
          <a:p>
            <a:endParaRPr lang="nb-NO" dirty="0">
              <a:solidFill>
                <a:prstClr val="black">
                  <a:tint val="75000"/>
                </a:prstClr>
              </a:solidFill>
            </a:endParaRPr>
          </a:p>
        </p:txBody>
      </p:sp>
      <p:sp>
        <p:nvSpPr>
          <p:cNvPr id="5" name="Slide Number Placeholder 4"/>
          <p:cNvSpPr>
            <a:spLocks noGrp="1"/>
          </p:cNvSpPr>
          <p:nvPr>
            <p:ph type="sldNum" sz="quarter" idx="12"/>
          </p:nvPr>
        </p:nvSpPr>
        <p:spPr/>
        <p:txBody>
          <a:bodyPr/>
          <a:lstStyle/>
          <a:p>
            <a:fld id="{799CD9FC-9B2F-4627-BFBD-E70E76A25C6C}" type="slidenum">
              <a:rPr lang="nb-NO" smtClean="0">
                <a:solidFill>
                  <a:prstClr val="black">
                    <a:tint val="75000"/>
                  </a:prstClr>
                </a:solidFill>
              </a:rPr>
              <a:pPr/>
              <a:t>‹#›</a:t>
            </a:fld>
            <a:endParaRPr lang="nb-NO" dirty="0">
              <a:solidFill>
                <a:prstClr val="black">
                  <a:tint val="75000"/>
                </a:prstClr>
              </a:solidFill>
            </a:endParaRPr>
          </a:p>
        </p:txBody>
      </p:sp>
      <p:pic>
        <p:nvPicPr>
          <p:cNvPr id="6" name="Bilde 8" descr="topp_ppt.jpg"/>
          <p:cNvPicPr>
            <a:picLocks noChangeAspect="1"/>
          </p:cNvPicPr>
          <p:nvPr/>
        </p:nvPicPr>
        <p:blipFill>
          <a:blip r:embed="rId2"/>
          <a:stretch>
            <a:fillRect/>
          </a:stretch>
        </p:blipFill>
        <p:spPr>
          <a:xfrm>
            <a:off x="0" y="0"/>
            <a:ext cx="9144000" cy="2249424"/>
          </a:xfrm>
          <a:prstGeom prst="rect">
            <a:avLst/>
          </a:prstGeom>
        </p:spPr>
      </p:pic>
      <p:sp>
        <p:nvSpPr>
          <p:cNvPr id="10" name="Content Placeholder 9"/>
          <p:cNvSpPr>
            <a:spLocks noGrp="1"/>
          </p:cNvSpPr>
          <p:nvPr>
            <p:ph sz="quarter" idx="13" hasCustomPrompt="1"/>
          </p:nvPr>
        </p:nvSpPr>
        <p:spPr>
          <a:xfrm>
            <a:off x="457200" y="3214686"/>
            <a:ext cx="8229600" cy="2881314"/>
          </a:xfrm>
        </p:spPr>
        <p:txBody>
          <a:bodyPr/>
          <a:lstStyle>
            <a:lvl1pPr>
              <a:defRPr/>
            </a:lvl1pPr>
            <a:lvl2pPr>
              <a:defRPr/>
            </a:lvl2pPr>
            <a:lvl3pPr>
              <a:defRPr baseline="0"/>
            </a:lvl3pPr>
            <a:lvl4pPr>
              <a:defRPr/>
            </a:lvl4pPr>
            <a:lvl5pPr>
              <a:defRPr/>
            </a:lvl5pPr>
          </a:lstStyle>
          <a:p>
            <a:pPr lvl="0"/>
            <a:r>
              <a:rPr lang="nb-NO" noProof="0" dirty="0" smtClean="0"/>
              <a:t>Klikk for å redigere tekststilen i malen</a:t>
            </a:r>
          </a:p>
          <a:p>
            <a:pPr lvl="1"/>
            <a:r>
              <a:rPr lang="nb-NO" noProof="0" dirty="0" smtClean="0"/>
              <a:t>Andre nivå</a:t>
            </a:r>
          </a:p>
          <a:p>
            <a:pPr lvl="2"/>
            <a:r>
              <a:rPr lang="nb-NO" noProof="0" dirty="0" smtClean="0"/>
              <a:t>Tredje nivå</a:t>
            </a:r>
          </a:p>
          <a:p>
            <a:pPr lvl="3"/>
            <a:r>
              <a:rPr lang="nb-NO" noProof="0" dirty="0" smtClean="0"/>
              <a:t>Fjerde nivå</a:t>
            </a:r>
          </a:p>
          <a:p>
            <a:pPr lvl="4"/>
            <a:r>
              <a:rPr lang="nb-NO" noProof="0" dirty="0" smtClean="0"/>
              <a:t>Femte nivå</a:t>
            </a:r>
            <a:endParaRPr lang="nb-NO" noProof="0" dirty="0"/>
          </a:p>
        </p:txBody>
      </p:sp>
      <p:sp>
        <p:nvSpPr>
          <p:cNvPr id="14" name="Title 13"/>
          <p:cNvSpPr>
            <a:spLocks noGrp="1"/>
          </p:cNvSpPr>
          <p:nvPr>
            <p:ph type="title" hasCustomPrompt="1"/>
          </p:nvPr>
        </p:nvSpPr>
        <p:spPr>
          <a:xfrm>
            <a:off x="457200" y="2249424"/>
            <a:ext cx="8229600" cy="893816"/>
          </a:xfrm>
        </p:spPr>
        <p:txBody>
          <a:bodyPr/>
          <a:lstStyle>
            <a:lvl1pPr>
              <a:defRPr baseline="0"/>
            </a:lvl1pPr>
          </a:lstStyle>
          <a:p>
            <a:r>
              <a:rPr lang="nb-NO" noProof="0" dirty="0" smtClean="0"/>
              <a:t>Klikk for å redigere tittel</a:t>
            </a:r>
            <a:endParaRPr lang="nb-NO" noProof="0" dirty="0"/>
          </a:p>
        </p:txBody>
      </p:sp>
    </p:spTree>
    <p:extLst>
      <p:ext uri="{BB962C8B-B14F-4D97-AF65-F5344CB8AC3E}">
        <p14:creationId xmlns:p14="http://schemas.microsoft.com/office/powerpoint/2010/main" val="9179267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841415"/>
      </p:ext>
    </p:extLst>
  </p:cSld>
  <p:clrMapOvr>
    <a:masterClrMapping/>
  </p:clrMapOvr>
  <mc:AlternateContent xmlns:mc="http://schemas.openxmlformats.org/markup-compatibility/2006" xmlns:p14="http://schemas.microsoft.com/office/powerpoint/2010/main">
    <mc:Choice Requires="p14">
      <p:transition spd="slow" p14:dur="1200" advClick="0" advTm="7000">
        <p14:prism/>
      </p:transition>
    </mc:Choice>
    <mc:Fallback xmlns="">
      <p:transition spd="slow" advClick="0" advTm="7000">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Plassholder for tittel 1"/>
          <p:cNvSpPr>
            <a:spLocks noGrp="1"/>
          </p:cNvSpPr>
          <p:nvPr>
            <p:ph type="title"/>
          </p:nvPr>
        </p:nvSpPr>
        <p:spPr>
          <a:xfrm>
            <a:off x="457200" y="533400"/>
            <a:ext cx="8229600" cy="1143000"/>
          </a:xfrm>
          <a:prstGeom prst="rect">
            <a:avLst/>
          </a:prstGeom>
        </p:spPr>
        <p:txBody>
          <a:bodyPr vert="horz" lIns="91440" tIns="45720" rIns="91440" bIns="45720" rtlCol="0" anchor="ctr">
            <a:normAutofit/>
          </a:bodyPr>
          <a:lstStyle/>
          <a:p>
            <a:r>
              <a:rPr lang="nb-NO" dirty="0" smtClean="0"/>
              <a:t>Klikk for å redigere tittelstil</a:t>
            </a:r>
            <a:endParaRPr lang="nn-NO" dirty="0"/>
          </a:p>
        </p:txBody>
      </p:sp>
      <p:sp>
        <p:nvSpPr>
          <p:cNvPr id="3" name="Plassholder for tekst 2"/>
          <p:cNvSpPr>
            <a:spLocks noGrp="1"/>
          </p:cNvSpPr>
          <p:nvPr>
            <p:ph type="body" idx="1"/>
          </p:nvPr>
        </p:nvSpPr>
        <p:spPr>
          <a:xfrm>
            <a:off x="457200" y="2057400"/>
            <a:ext cx="8229600" cy="4525963"/>
          </a:xfrm>
          <a:prstGeom prst="rect">
            <a:avLst/>
          </a:prstGeom>
        </p:spPr>
        <p:txBody>
          <a:bodyPr vert="horz" lIns="91440" tIns="45720" rIns="91440" bIns="45720" rtlCol="0">
            <a:normAutofit/>
          </a:bodyPr>
          <a:lstStyle/>
          <a:p>
            <a:pPr lvl="0"/>
            <a:r>
              <a:rPr lang="nb-NO" dirty="0" smtClean="0"/>
              <a:t>Klikk for å redigere tekststiler i malen</a:t>
            </a:r>
          </a:p>
          <a:p>
            <a:pPr lvl="1"/>
            <a:r>
              <a:rPr lang="nb-NO" dirty="0" smtClean="0"/>
              <a:t>Andre nivå</a:t>
            </a:r>
          </a:p>
          <a:p>
            <a:pPr lvl="2"/>
            <a:r>
              <a:rPr lang="nb-NO" dirty="0" smtClean="0"/>
              <a:t>Tredje nivå</a:t>
            </a:r>
          </a:p>
          <a:p>
            <a:pPr lvl="3"/>
            <a:r>
              <a:rPr lang="nb-NO" dirty="0" smtClean="0"/>
              <a:t>Fjerde nivå</a:t>
            </a:r>
          </a:p>
          <a:p>
            <a:pPr lvl="4"/>
            <a:r>
              <a:rPr lang="nb-NO" dirty="0" smtClean="0"/>
              <a:t>Femte nivå</a:t>
            </a:r>
            <a:endParaRPr lang="nn-NO" dirty="0"/>
          </a:p>
        </p:txBody>
      </p:sp>
      <p:sp>
        <p:nvSpPr>
          <p:cNvPr id="4" name="Plassholder for dato 3"/>
          <p:cNvSpPr>
            <a:spLocks noGrp="1"/>
          </p:cNvSpPr>
          <p:nvPr>
            <p:ph type="dt" sz="half" idx="2"/>
          </p:nvPr>
        </p:nvSpPr>
        <p:spPr>
          <a:xfrm>
            <a:off x="457200" y="609600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1F8139D-EBDA-4528-9F0E-F9D03DC62FB0}" type="datetimeFigureOut">
              <a:rPr lang="nb-NO" smtClean="0">
                <a:solidFill>
                  <a:prstClr val="black">
                    <a:tint val="75000"/>
                  </a:prstClr>
                </a:solidFill>
              </a:rPr>
              <a:pPr/>
              <a:t>05.02.2014</a:t>
            </a:fld>
            <a:endParaRPr lang="nb-NO" dirty="0">
              <a:solidFill>
                <a:prstClr val="black">
                  <a:tint val="75000"/>
                </a:prstClr>
              </a:solidFill>
            </a:endParaRPr>
          </a:p>
        </p:txBody>
      </p:sp>
      <p:sp>
        <p:nvSpPr>
          <p:cNvPr id="5" name="Plassholder for bunntekst 4"/>
          <p:cNvSpPr>
            <a:spLocks noGrp="1"/>
          </p:cNvSpPr>
          <p:nvPr>
            <p:ph type="ftr" sz="quarter" idx="3"/>
          </p:nvPr>
        </p:nvSpPr>
        <p:spPr>
          <a:xfrm>
            <a:off x="3124200" y="609600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nb-NO" dirty="0">
              <a:solidFill>
                <a:prstClr val="black">
                  <a:tint val="75000"/>
                </a:prstClr>
              </a:solidFill>
            </a:endParaRPr>
          </a:p>
        </p:txBody>
      </p:sp>
      <p:sp>
        <p:nvSpPr>
          <p:cNvPr id="6" name="Plassholder for lysbildenummer 5"/>
          <p:cNvSpPr>
            <a:spLocks noGrp="1"/>
          </p:cNvSpPr>
          <p:nvPr>
            <p:ph type="sldNum" sz="quarter" idx="4"/>
          </p:nvPr>
        </p:nvSpPr>
        <p:spPr>
          <a:xfrm>
            <a:off x="6553200" y="609600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99CD9FC-9B2F-4627-BFBD-E70E76A25C6C}" type="slidenum">
              <a:rPr lang="nb-NO" smtClean="0">
                <a:solidFill>
                  <a:prstClr val="black">
                    <a:tint val="75000"/>
                  </a:prstClr>
                </a:solidFill>
              </a:rPr>
              <a:pPr/>
              <a:t>‹#›</a:t>
            </a:fld>
            <a:endParaRPr lang="nb-NO" dirty="0">
              <a:solidFill>
                <a:prstClr val="black">
                  <a:tint val="75000"/>
                </a:prstClr>
              </a:solidFill>
            </a:endParaRPr>
          </a:p>
        </p:txBody>
      </p:sp>
      <p:pic>
        <p:nvPicPr>
          <p:cNvPr id="9" name="Bilde 8" descr="bunn_ppt.jpg"/>
          <p:cNvPicPr>
            <a:picLocks noChangeAspect="1"/>
          </p:cNvPicPr>
          <p:nvPr/>
        </p:nvPicPr>
        <p:blipFill>
          <a:blip r:embed="rId7"/>
          <a:stretch>
            <a:fillRect/>
          </a:stretch>
        </p:blipFill>
        <p:spPr>
          <a:xfrm>
            <a:off x="0" y="6449520"/>
            <a:ext cx="9144001" cy="435864"/>
          </a:xfrm>
          <a:prstGeom prst="rect">
            <a:avLst/>
          </a:prstGeom>
        </p:spPr>
      </p:pic>
    </p:spTree>
    <p:extLst>
      <p:ext uri="{BB962C8B-B14F-4D97-AF65-F5344CB8AC3E}">
        <p14:creationId xmlns:p14="http://schemas.microsoft.com/office/powerpoint/2010/main" val="229806263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lgn="ctr" defTabSz="457200" rtl="0" eaLnBrk="1" latinLnBrk="0" hangingPunct="1">
        <a:spcBef>
          <a:spcPct val="0"/>
        </a:spcBef>
        <a:buNone/>
        <a:defRPr sz="4400" kern="1200">
          <a:solidFill>
            <a:srgbClr val="143065"/>
          </a:solidFill>
          <a:latin typeface="+mj-lt"/>
          <a:ea typeface="+mj-ea"/>
          <a:cs typeface="+mj-cs"/>
        </a:defRPr>
      </a:lvl1pPr>
    </p:titleStyle>
    <p:bodyStyle>
      <a:lvl1pPr marL="342900" indent="-342900" algn="l" defTabSz="457200" rtl="0" eaLnBrk="1" latinLnBrk="0" hangingPunct="1">
        <a:lnSpc>
          <a:spcPts val="3200"/>
        </a:lnSpc>
        <a:spcBef>
          <a:spcPct val="20000"/>
        </a:spcBef>
        <a:buClr>
          <a:schemeClr val="accent6"/>
        </a:buClr>
        <a:buFont typeface="Wingdings" charset="2"/>
        <a:buChar char="§"/>
        <a:defRPr sz="3200" kern="1200">
          <a:solidFill>
            <a:srgbClr val="143065"/>
          </a:solidFill>
          <a:latin typeface="+mn-lt"/>
          <a:ea typeface="+mn-ea"/>
          <a:cs typeface="+mn-cs"/>
        </a:defRPr>
      </a:lvl1pPr>
      <a:lvl2pPr marL="742950" indent="-285750" algn="l" defTabSz="457200" rtl="0" eaLnBrk="1" latinLnBrk="0" hangingPunct="1">
        <a:lnSpc>
          <a:spcPts val="2800"/>
        </a:lnSpc>
        <a:spcBef>
          <a:spcPct val="20000"/>
        </a:spcBef>
        <a:buClr>
          <a:schemeClr val="accent6"/>
        </a:buClr>
        <a:buSzPct val="110000"/>
        <a:buFont typeface="Arial" pitchFamily="34" charset="0"/>
        <a:buChar char="•"/>
        <a:defRPr sz="2800" kern="1200">
          <a:solidFill>
            <a:srgbClr val="143065"/>
          </a:solidFill>
          <a:latin typeface="+mn-lt"/>
          <a:ea typeface="+mn-ea"/>
          <a:cs typeface="+mn-cs"/>
        </a:defRPr>
      </a:lvl2pPr>
      <a:lvl3pPr marL="1143000" indent="-228600" algn="l" defTabSz="457200" rtl="0" eaLnBrk="1" latinLnBrk="0" hangingPunct="1">
        <a:lnSpc>
          <a:spcPts val="2400"/>
        </a:lnSpc>
        <a:spcBef>
          <a:spcPct val="20000"/>
        </a:spcBef>
        <a:buClr>
          <a:schemeClr val="accent6"/>
        </a:buClr>
        <a:buSzPct val="50000"/>
        <a:buFontTx/>
        <a:buBlip>
          <a:blip r:embed="rId8"/>
        </a:buBlip>
        <a:defRPr sz="2400" kern="1200">
          <a:solidFill>
            <a:srgbClr val="143065"/>
          </a:solidFill>
          <a:latin typeface="+mn-lt"/>
          <a:ea typeface="+mn-ea"/>
          <a:cs typeface="+mn-cs"/>
        </a:defRPr>
      </a:lvl3pPr>
      <a:lvl4pPr marL="1600200" indent="-228600" algn="l" defTabSz="457200" rtl="0" eaLnBrk="1" latinLnBrk="0" hangingPunct="1">
        <a:lnSpc>
          <a:spcPts val="2000"/>
        </a:lnSpc>
        <a:spcBef>
          <a:spcPct val="20000"/>
        </a:spcBef>
        <a:buClr>
          <a:schemeClr val="accent6"/>
        </a:buClr>
        <a:buFont typeface="Wingdings" charset="2"/>
        <a:buChar char="§"/>
        <a:defRPr sz="2000" kern="1200">
          <a:solidFill>
            <a:srgbClr val="143065"/>
          </a:solidFill>
          <a:latin typeface="+mn-lt"/>
          <a:ea typeface="+mn-ea"/>
          <a:cs typeface="+mn-cs"/>
        </a:defRPr>
      </a:lvl4pPr>
      <a:lvl5pPr marL="2057400" indent="-228600" algn="l" defTabSz="457200" rtl="0" eaLnBrk="1" latinLnBrk="0" hangingPunct="1">
        <a:lnSpc>
          <a:spcPts val="2000"/>
        </a:lnSpc>
        <a:spcBef>
          <a:spcPct val="20000"/>
        </a:spcBef>
        <a:buClr>
          <a:schemeClr val="accent6"/>
        </a:buClr>
        <a:buSzPct val="120000"/>
        <a:buFont typeface="Arial" pitchFamily="34" charset="0"/>
        <a:buChar char="-"/>
        <a:defRPr sz="2000" kern="1200">
          <a:solidFill>
            <a:srgbClr val="143065"/>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nn-NO"/>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chart" Target="../charts/chart1.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6.gi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hyperlink" Target="http://youngwomenentrepreneurs.com/wp-content/uploads/2013/11/Businesswoman-using-laptop.jpg" TargetMode="External"/><Relationship Id="rId1" Type="http://schemas.openxmlformats.org/officeDocument/2006/relationships/slideLayout" Target="../slideLayouts/slideLayout2.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7"/>
          </p:nvPr>
        </p:nvSpPr>
        <p:spPr>
          <a:xfrm>
            <a:off x="4139952" y="260648"/>
            <a:ext cx="4896544" cy="1008112"/>
          </a:xfrm>
        </p:spPr>
        <p:txBody>
          <a:bodyPr/>
          <a:lstStyle/>
          <a:p>
            <a:r>
              <a:rPr lang="en-US" sz="1600" b="1" dirty="0" smtClean="0"/>
              <a:t>  </a:t>
            </a:r>
          </a:p>
          <a:p>
            <a:r>
              <a:rPr lang="en-US" sz="1600" b="1" dirty="0" smtClean="0"/>
              <a:t>INFOLAND, HMLR Digital Day 070214</a:t>
            </a:r>
          </a:p>
          <a:p>
            <a:endParaRPr lang="en-US" sz="1600" b="1" dirty="0" smtClean="0"/>
          </a:p>
          <a:p>
            <a:endParaRPr lang="en-US" dirty="0"/>
          </a:p>
        </p:txBody>
      </p:sp>
      <p:sp>
        <p:nvSpPr>
          <p:cNvPr id="2" name="TextBox 1"/>
          <p:cNvSpPr txBox="1"/>
          <p:nvPr/>
        </p:nvSpPr>
        <p:spPr>
          <a:xfrm>
            <a:off x="-36512" y="6063099"/>
            <a:ext cx="3796232" cy="246221"/>
          </a:xfrm>
          <a:prstGeom prst="rect">
            <a:avLst/>
          </a:prstGeom>
          <a:noFill/>
        </p:spPr>
        <p:txBody>
          <a:bodyPr wrap="none" rtlCol="0">
            <a:spAutoFit/>
          </a:bodyPr>
          <a:lstStyle/>
          <a:p>
            <a:r>
              <a:rPr lang="nb-NO" sz="1000" i="1" dirty="0" smtClean="0"/>
              <a:t>Trude B-J Margel, tbm@eiendomsinfo.no, </a:t>
            </a:r>
            <a:r>
              <a:rPr lang="nb-NO" sz="1000" i="1" dirty="0" err="1" smtClean="0"/>
              <a:t>mob</a:t>
            </a:r>
            <a:r>
              <a:rPr lang="nb-NO" sz="1000" i="1" dirty="0" smtClean="0"/>
              <a:t>: +47 958 30 978</a:t>
            </a:r>
            <a:endParaRPr lang="nb-NO" sz="1000" i="1" dirty="0"/>
          </a:p>
        </p:txBody>
      </p:sp>
    </p:spTree>
    <p:extLst>
      <p:ext uri="{BB962C8B-B14F-4D97-AF65-F5344CB8AC3E}">
        <p14:creationId xmlns:p14="http://schemas.microsoft.com/office/powerpoint/2010/main" val="367936747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print">
            <a:extLst>
              <a:ext uri="{28A0092B-C50C-407E-A947-70E740481C1C}">
                <a14:useLocalDpi xmlns:a14="http://schemas.microsoft.com/office/drawing/2010/main" val="0"/>
              </a:ext>
            </a:extLst>
          </a:blip>
          <a:srcRect l="20288" r="18903"/>
          <a:stretch/>
        </p:blipFill>
        <p:spPr>
          <a:xfrm>
            <a:off x="5634757" y="1556792"/>
            <a:ext cx="3239590" cy="3814832"/>
          </a:xfrm>
          <a:prstGeom prst="rect">
            <a:avLst/>
          </a:prstGeom>
        </p:spPr>
      </p:pic>
      <p:sp>
        <p:nvSpPr>
          <p:cNvPr id="4" name="Rectangle 3"/>
          <p:cNvSpPr/>
          <p:nvPr/>
        </p:nvSpPr>
        <p:spPr>
          <a:xfrm>
            <a:off x="4968552" y="5396087"/>
            <a:ext cx="4572000" cy="646331"/>
          </a:xfrm>
          <a:prstGeom prst="rect">
            <a:avLst/>
          </a:prstGeom>
        </p:spPr>
        <p:txBody>
          <a:bodyPr>
            <a:spAutoFit/>
          </a:bodyPr>
          <a:lstStyle/>
          <a:p>
            <a:pPr algn="ctr"/>
            <a:r>
              <a:rPr lang="en-US" dirty="0">
                <a:solidFill>
                  <a:prstClr val="black"/>
                </a:solidFill>
              </a:rPr>
              <a:t>67 % of the the turnover to Infoland </a:t>
            </a:r>
          </a:p>
          <a:p>
            <a:pPr algn="ctr"/>
            <a:r>
              <a:rPr lang="en-US" dirty="0">
                <a:solidFill>
                  <a:prstClr val="black"/>
                </a:solidFill>
              </a:rPr>
              <a:t>comes from the Local Authorities.	</a:t>
            </a:r>
          </a:p>
        </p:txBody>
      </p:sp>
      <p:grpSp>
        <p:nvGrpSpPr>
          <p:cNvPr id="7" name="Group 6"/>
          <p:cNvGrpSpPr/>
          <p:nvPr/>
        </p:nvGrpSpPr>
        <p:grpSpPr>
          <a:xfrm>
            <a:off x="636265" y="1453950"/>
            <a:ext cx="3719711" cy="4949465"/>
            <a:chOff x="564257" y="201335"/>
            <a:chExt cx="5087863" cy="6232914"/>
          </a:xfrm>
        </p:grpSpPr>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4257" y="201335"/>
              <a:ext cx="5087863" cy="62329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p:cNvSpPr/>
            <p:nvPr/>
          </p:nvSpPr>
          <p:spPr>
            <a:xfrm>
              <a:off x="564257" y="3068960"/>
              <a:ext cx="1127423" cy="50405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dirty="0">
                <a:solidFill>
                  <a:prstClr val="white"/>
                </a:solidFill>
              </a:endParaRPr>
            </a:p>
          </p:txBody>
        </p:sp>
      </p:grpSp>
      <p:sp>
        <p:nvSpPr>
          <p:cNvPr id="8" name="Striped Right Arrow 7"/>
          <p:cNvSpPr/>
          <p:nvPr/>
        </p:nvSpPr>
        <p:spPr>
          <a:xfrm>
            <a:off x="3491880" y="3589105"/>
            <a:ext cx="2142877" cy="1084494"/>
          </a:xfrm>
          <a:prstGeom prst="striped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dirty="0">
              <a:solidFill>
                <a:prstClr val="white"/>
              </a:solidFill>
            </a:endParaRPr>
          </a:p>
        </p:txBody>
      </p:sp>
      <p:sp>
        <p:nvSpPr>
          <p:cNvPr id="9" name="Title 1"/>
          <p:cNvSpPr>
            <a:spLocks noGrp="1"/>
          </p:cNvSpPr>
          <p:nvPr>
            <p:ph type="title"/>
          </p:nvPr>
        </p:nvSpPr>
        <p:spPr>
          <a:xfrm>
            <a:off x="457200" y="533400"/>
            <a:ext cx="8229600" cy="1143000"/>
          </a:xfrm>
        </p:spPr>
        <p:txBody>
          <a:bodyPr>
            <a:normAutofit/>
          </a:bodyPr>
          <a:lstStyle/>
          <a:p>
            <a:r>
              <a:rPr lang="en-US" sz="3200" dirty="0" smtClean="0"/>
              <a:t>The municipalities are on board</a:t>
            </a:r>
            <a:endParaRPr lang="en-US" sz="2000" dirty="0"/>
          </a:p>
        </p:txBody>
      </p:sp>
    </p:spTree>
    <p:extLst>
      <p:ext uri="{BB962C8B-B14F-4D97-AF65-F5344CB8AC3E}">
        <p14:creationId xmlns:p14="http://schemas.microsoft.com/office/powerpoint/2010/main" val="389010248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34518" y="1891977"/>
            <a:ext cx="5533826" cy="1143000"/>
          </a:xfrm>
        </p:spPr>
        <p:txBody>
          <a:bodyPr>
            <a:noAutofit/>
          </a:bodyPr>
          <a:lstStyle/>
          <a:p>
            <a:pPr algn="l"/>
            <a:r>
              <a:rPr lang="en-US" sz="2000" dirty="0" smtClean="0"/>
              <a:t>Municipality of Bergen:</a:t>
            </a:r>
            <a:br>
              <a:rPr lang="en-US" sz="2000" dirty="0" smtClean="0"/>
            </a:br>
            <a:r>
              <a:rPr lang="en-US" sz="2000" dirty="0"/>
              <a:t>“Welcome to </a:t>
            </a:r>
            <a:r>
              <a:rPr lang="en-US" sz="2000" dirty="0" smtClean="0"/>
              <a:t>Infoland! Our selected logistic system for dissemination of property information, maps and geodata.”</a:t>
            </a:r>
            <a:endParaRPr lang="en-US" sz="2000" dirty="0"/>
          </a:p>
        </p:txBody>
      </p:sp>
      <p:pic>
        <p:nvPicPr>
          <p:cNvPr id="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69879" t="9439" r="5891" b="61760"/>
          <a:stretch/>
        </p:blipFill>
        <p:spPr bwMode="auto">
          <a:xfrm>
            <a:off x="96713" y="1556792"/>
            <a:ext cx="2037805" cy="18133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7" name="Group 6"/>
          <p:cNvGrpSpPr/>
          <p:nvPr/>
        </p:nvGrpSpPr>
        <p:grpSpPr>
          <a:xfrm>
            <a:off x="6804248" y="5733256"/>
            <a:ext cx="2088232" cy="730818"/>
            <a:chOff x="6804248" y="5733256"/>
            <a:chExt cx="2088232" cy="730818"/>
          </a:xfrm>
        </p:grpSpPr>
        <p:pic>
          <p:nvPicPr>
            <p:cNvPr id="5"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91046" r="77284"/>
            <a:stretch/>
          </p:blipFill>
          <p:spPr bwMode="auto">
            <a:xfrm>
              <a:off x="6804248" y="5733256"/>
              <a:ext cx="2088232" cy="7308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7475104" y="6047710"/>
              <a:ext cx="1417376" cy="261610"/>
            </a:xfrm>
            <a:prstGeom prst="rect">
              <a:avLst/>
            </a:prstGeom>
            <a:solidFill>
              <a:schemeClr val="bg1">
                <a:lumMod val="65000"/>
              </a:schemeClr>
            </a:solidFill>
          </p:spPr>
          <p:txBody>
            <a:bodyPr wrap="none" rtlCol="0">
              <a:spAutoFit/>
            </a:bodyPr>
            <a:lstStyle/>
            <a:p>
              <a:r>
                <a:rPr lang="en-US" sz="1100" dirty="0" smtClean="0">
                  <a:solidFill>
                    <a:prstClr val="black"/>
                  </a:solidFill>
                </a:rPr>
                <a:t>Bergen </a:t>
              </a:r>
              <a:r>
                <a:rPr lang="en-US" sz="1100" dirty="0">
                  <a:solidFill>
                    <a:prstClr val="black"/>
                  </a:solidFill>
                </a:rPr>
                <a:t>Municipality</a:t>
              </a:r>
            </a:p>
          </p:txBody>
        </p:sp>
      </p:grpSp>
      <p:sp>
        <p:nvSpPr>
          <p:cNvPr id="8" name="Rectangle 7"/>
          <p:cNvSpPr/>
          <p:nvPr/>
        </p:nvSpPr>
        <p:spPr>
          <a:xfrm>
            <a:off x="2134518" y="3376055"/>
            <a:ext cx="5207360" cy="2585323"/>
          </a:xfrm>
          <a:prstGeom prst="rect">
            <a:avLst/>
          </a:prstGeom>
        </p:spPr>
        <p:txBody>
          <a:bodyPr wrap="square">
            <a:spAutoFit/>
          </a:bodyPr>
          <a:lstStyle/>
          <a:p>
            <a:pPr marL="285750" indent="-285750">
              <a:buFont typeface="Arial" panose="020B0604020202020204" pitchFamily="34" charset="0"/>
              <a:buChar char="•"/>
            </a:pPr>
            <a:r>
              <a:rPr lang="en-US" dirty="0">
                <a:solidFill>
                  <a:prstClr val="black"/>
                </a:solidFill>
              </a:rPr>
              <a:t>The municipalities embrace Infoland as their own.</a:t>
            </a:r>
          </a:p>
          <a:p>
            <a:pPr marL="285750" indent="-285750">
              <a:buFont typeface="Arial" panose="020B0604020202020204" pitchFamily="34" charset="0"/>
              <a:buChar char="•"/>
            </a:pPr>
            <a:r>
              <a:rPr lang="en-US" dirty="0">
                <a:solidFill>
                  <a:prstClr val="black"/>
                </a:solidFill>
              </a:rPr>
              <a:t>By recommending infoland.no, they are offering improved 24 hour service.</a:t>
            </a:r>
          </a:p>
          <a:p>
            <a:pPr marL="285750" indent="-285750">
              <a:buFont typeface="Arial" panose="020B0604020202020204" pitchFamily="34" charset="0"/>
              <a:buChar char="•"/>
            </a:pPr>
            <a:r>
              <a:rPr lang="en-US" dirty="0">
                <a:solidFill>
                  <a:prstClr val="black"/>
                </a:solidFill>
              </a:rPr>
              <a:t>The municipalities can guarantee delivery time or no cost to the user.</a:t>
            </a:r>
          </a:p>
          <a:p>
            <a:pPr marL="285750" indent="-285750">
              <a:buFont typeface="Arial" panose="020B0604020202020204" pitchFamily="34" charset="0"/>
              <a:buChar char="•"/>
            </a:pPr>
            <a:r>
              <a:rPr lang="en-US" dirty="0">
                <a:solidFill>
                  <a:prstClr val="black"/>
                </a:solidFill>
              </a:rPr>
              <a:t>Easy processes, easy payment options.</a:t>
            </a:r>
          </a:p>
          <a:p>
            <a:pPr marL="285750" indent="-285750">
              <a:buFont typeface="Arial" panose="020B0604020202020204" pitchFamily="34" charset="0"/>
              <a:buChar char="•"/>
            </a:pPr>
            <a:r>
              <a:rPr lang="en-US" dirty="0">
                <a:solidFill>
                  <a:prstClr val="black"/>
                </a:solidFill>
              </a:rPr>
              <a:t>The municipalities free up personell to focus on other work areas.</a:t>
            </a:r>
          </a:p>
        </p:txBody>
      </p:sp>
      <p:sp>
        <p:nvSpPr>
          <p:cNvPr id="9" name="Title 1"/>
          <p:cNvSpPr txBox="1">
            <a:spLocks/>
          </p:cNvSpPr>
          <p:nvPr/>
        </p:nvSpPr>
        <p:spPr>
          <a:xfrm>
            <a:off x="457200" y="533400"/>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rgbClr val="143065"/>
                </a:solidFill>
                <a:latin typeface="+mj-lt"/>
                <a:ea typeface="+mj-ea"/>
                <a:cs typeface="+mj-cs"/>
              </a:defRPr>
            </a:lvl1pPr>
          </a:lstStyle>
          <a:p>
            <a:r>
              <a:rPr lang="en-US" sz="3200" dirty="0" smtClean="0"/>
              <a:t>The municipalities are on board</a:t>
            </a:r>
            <a:endParaRPr lang="en-US" sz="2000" dirty="0"/>
          </a:p>
        </p:txBody>
      </p:sp>
    </p:spTree>
    <p:extLst>
      <p:ext uri="{BB962C8B-B14F-4D97-AF65-F5344CB8AC3E}">
        <p14:creationId xmlns:p14="http://schemas.microsoft.com/office/powerpoint/2010/main" val="122096436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t>The Municipality of Bergen: “Infoland means income for the municipalities”</a:t>
            </a:r>
            <a:endParaRPr lang="en-US" sz="3200" dirty="0"/>
          </a:p>
        </p:txBody>
      </p:sp>
      <p:sp>
        <p:nvSpPr>
          <p:cNvPr id="3" name="Content Placeholder 2"/>
          <p:cNvSpPr>
            <a:spLocks noGrp="1"/>
          </p:cNvSpPr>
          <p:nvPr>
            <p:ph sz="quarter" idx="13"/>
          </p:nvPr>
        </p:nvSpPr>
        <p:spPr>
          <a:xfrm>
            <a:off x="903162" y="1844823"/>
            <a:ext cx="8229600" cy="4333691"/>
          </a:xfrm>
        </p:spPr>
        <p:txBody>
          <a:bodyPr>
            <a:normAutofit/>
          </a:bodyPr>
          <a:lstStyle/>
          <a:p>
            <a:r>
              <a:rPr lang="en-US" sz="1800" dirty="0" smtClean="0"/>
              <a:t>No billing costs.</a:t>
            </a:r>
          </a:p>
          <a:p>
            <a:r>
              <a:rPr lang="en-US" sz="1800" dirty="0" smtClean="0"/>
              <a:t>No payment tracking.</a:t>
            </a:r>
          </a:p>
          <a:p>
            <a:r>
              <a:rPr lang="en-US" sz="1800" dirty="0" smtClean="0"/>
              <a:t>No system costs.</a:t>
            </a:r>
          </a:p>
          <a:p>
            <a:r>
              <a:rPr lang="en-US" sz="1800" dirty="0" smtClean="0"/>
              <a:t>Internal efficiency gains.</a:t>
            </a:r>
          </a:p>
          <a:p>
            <a:r>
              <a:rPr lang="en-US" sz="1800" dirty="0" smtClean="0"/>
              <a:t>No record keeping / archiving.</a:t>
            </a:r>
          </a:p>
          <a:p>
            <a:r>
              <a:rPr lang="en-US" sz="1800" dirty="0" smtClean="0"/>
              <a:t>Fewer phone calls.</a:t>
            </a:r>
          </a:p>
          <a:p>
            <a:r>
              <a:rPr lang="en-US" sz="1800" dirty="0" smtClean="0"/>
              <a:t>Reduced desk top work.</a:t>
            </a:r>
          </a:p>
          <a:p>
            <a:pPr marL="0" indent="0">
              <a:buNone/>
            </a:pPr>
            <a:endParaRPr lang="en-US" sz="2000" dirty="0" smtClean="0"/>
          </a:p>
          <a:p>
            <a:r>
              <a:rPr lang="en-US" sz="2400" i="1" dirty="0" smtClean="0"/>
              <a:t>More time for public service.</a:t>
            </a:r>
            <a:endParaRPr lang="en-US" sz="2400" i="1" dirty="0"/>
          </a:p>
        </p:txBody>
      </p:sp>
      <p:grpSp>
        <p:nvGrpSpPr>
          <p:cNvPr id="6" name="Group 5"/>
          <p:cNvGrpSpPr/>
          <p:nvPr/>
        </p:nvGrpSpPr>
        <p:grpSpPr>
          <a:xfrm>
            <a:off x="6804248" y="5733256"/>
            <a:ext cx="2088232" cy="730818"/>
            <a:chOff x="6804248" y="5733256"/>
            <a:chExt cx="2088232" cy="730818"/>
          </a:xfrm>
        </p:grpSpPr>
        <p:pic>
          <p:nvPicPr>
            <p:cNvPr id="7"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91046" r="77284"/>
            <a:stretch/>
          </p:blipFill>
          <p:spPr bwMode="auto">
            <a:xfrm>
              <a:off x="6804248" y="5733256"/>
              <a:ext cx="2088232" cy="7308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TextBox 7"/>
            <p:cNvSpPr txBox="1"/>
            <p:nvPr/>
          </p:nvSpPr>
          <p:spPr>
            <a:xfrm>
              <a:off x="7475104" y="6047710"/>
              <a:ext cx="1417376" cy="261610"/>
            </a:xfrm>
            <a:prstGeom prst="rect">
              <a:avLst/>
            </a:prstGeom>
            <a:solidFill>
              <a:schemeClr val="bg1">
                <a:lumMod val="65000"/>
              </a:schemeClr>
            </a:solidFill>
          </p:spPr>
          <p:txBody>
            <a:bodyPr wrap="none" rtlCol="0">
              <a:spAutoFit/>
            </a:bodyPr>
            <a:lstStyle/>
            <a:p>
              <a:r>
                <a:rPr lang="en-US" sz="1100" dirty="0" smtClean="0">
                  <a:solidFill>
                    <a:prstClr val="black"/>
                  </a:solidFill>
                </a:rPr>
                <a:t>Bergen </a:t>
              </a:r>
              <a:r>
                <a:rPr lang="en-US" sz="1100" dirty="0">
                  <a:solidFill>
                    <a:prstClr val="black"/>
                  </a:solidFill>
                </a:rPr>
                <a:t>Municipality</a:t>
              </a:r>
            </a:p>
          </p:txBody>
        </p:sp>
      </p:grpSp>
      <p:pic>
        <p:nvPicPr>
          <p:cNvPr id="4098" name="Picture 2" descr="http://i.telegraph.co.uk/multimedia/archive/01608/SUGGEST_NOT_USING__1608118c.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9012" y="2132856"/>
            <a:ext cx="4381500" cy="2743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761144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251520" y="2060848"/>
            <a:ext cx="8420100" cy="3800421"/>
            <a:chOff x="251520" y="1772816"/>
            <a:chExt cx="8420100" cy="3800421"/>
          </a:xfrm>
        </p:grpSpPr>
        <p:pic>
          <p:nvPicPr>
            <p:cNvPr id="307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354" b="19647"/>
            <a:stretch/>
          </p:blipFill>
          <p:spPr bwMode="auto">
            <a:xfrm>
              <a:off x="251520" y="1772816"/>
              <a:ext cx="8420100" cy="38004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4355976" y="4077072"/>
              <a:ext cx="1281120" cy="230832"/>
            </a:xfrm>
            <a:prstGeom prst="rect">
              <a:avLst/>
            </a:prstGeom>
            <a:solidFill>
              <a:schemeClr val="bg1"/>
            </a:solidFill>
          </p:spPr>
          <p:txBody>
            <a:bodyPr wrap="none" rtlCol="0">
              <a:spAutoFit/>
            </a:bodyPr>
            <a:lstStyle/>
            <a:p>
              <a:r>
                <a:rPr lang="en-US" sz="900" dirty="0">
                  <a:solidFill>
                    <a:prstClr val="black"/>
                  </a:solidFill>
                </a:rPr>
                <a:t>Personal appearance</a:t>
              </a:r>
            </a:p>
          </p:txBody>
        </p:sp>
        <p:sp>
          <p:nvSpPr>
            <p:cNvPr id="7" name="TextBox 6"/>
            <p:cNvSpPr txBox="1"/>
            <p:nvPr/>
          </p:nvSpPr>
          <p:spPr>
            <a:xfrm>
              <a:off x="5968509" y="4077072"/>
              <a:ext cx="979755" cy="230832"/>
            </a:xfrm>
            <a:prstGeom prst="rect">
              <a:avLst/>
            </a:prstGeom>
            <a:solidFill>
              <a:schemeClr val="bg1"/>
            </a:solidFill>
          </p:spPr>
          <p:txBody>
            <a:bodyPr wrap="none" rtlCol="0">
              <a:spAutoFit/>
            </a:bodyPr>
            <a:lstStyle/>
            <a:p>
              <a:r>
                <a:rPr lang="en-US" sz="900" dirty="0">
                  <a:solidFill>
                    <a:prstClr val="black"/>
                  </a:solidFill>
                </a:rPr>
                <a:t>Telephone time</a:t>
              </a:r>
            </a:p>
          </p:txBody>
        </p:sp>
        <p:sp>
          <p:nvSpPr>
            <p:cNvPr id="8" name="TextBox 7"/>
            <p:cNvSpPr txBox="1"/>
            <p:nvPr/>
          </p:nvSpPr>
          <p:spPr>
            <a:xfrm>
              <a:off x="7281904" y="4077072"/>
              <a:ext cx="1178528" cy="230832"/>
            </a:xfrm>
            <a:prstGeom prst="rect">
              <a:avLst/>
            </a:prstGeom>
            <a:solidFill>
              <a:schemeClr val="bg1"/>
            </a:solidFill>
          </p:spPr>
          <p:txBody>
            <a:bodyPr wrap="none" rtlCol="0">
              <a:spAutoFit/>
            </a:bodyPr>
            <a:lstStyle/>
            <a:p>
              <a:r>
                <a:rPr lang="en-US" sz="900" dirty="0">
                  <a:solidFill>
                    <a:prstClr val="black"/>
                  </a:solidFill>
                </a:rPr>
                <a:t>  Digital self service</a:t>
              </a:r>
            </a:p>
          </p:txBody>
        </p:sp>
      </p:grpSp>
      <p:grpSp>
        <p:nvGrpSpPr>
          <p:cNvPr id="9" name="Group 8"/>
          <p:cNvGrpSpPr/>
          <p:nvPr/>
        </p:nvGrpSpPr>
        <p:grpSpPr>
          <a:xfrm>
            <a:off x="6804248" y="5733256"/>
            <a:ext cx="2088232" cy="730818"/>
            <a:chOff x="6804248" y="5733256"/>
            <a:chExt cx="2088232" cy="730818"/>
          </a:xfrm>
        </p:grpSpPr>
        <p:pic>
          <p:nvPicPr>
            <p:cNvPr id="1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91046" r="77284"/>
            <a:stretch/>
          </p:blipFill>
          <p:spPr bwMode="auto">
            <a:xfrm>
              <a:off x="6804248" y="5733256"/>
              <a:ext cx="2088232" cy="7308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TextBox 10"/>
            <p:cNvSpPr txBox="1"/>
            <p:nvPr/>
          </p:nvSpPr>
          <p:spPr>
            <a:xfrm>
              <a:off x="7475104" y="6047710"/>
              <a:ext cx="1417376" cy="261610"/>
            </a:xfrm>
            <a:prstGeom prst="rect">
              <a:avLst/>
            </a:prstGeom>
            <a:solidFill>
              <a:schemeClr val="bg1">
                <a:lumMod val="65000"/>
              </a:schemeClr>
            </a:solidFill>
          </p:spPr>
          <p:txBody>
            <a:bodyPr wrap="none" rtlCol="0">
              <a:spAutoFit/>
            </a:bodyPr>
            <a:lstStyle/>
            <a:p>
              <a:r>
                <a:rPr lang="en-US" sz="1100" dirty="0" smtClean="0">
                  <a:solidFill>
                    <a:prstClr val="black"/>
                  </a:solidFill>
                </a:rPr>
                <a:t>Bergen </a:t>
              </a:r>
              <a:r>
                <a:rPr lang="en-US" sz="1100" dirty="0">
                  <a:solidFill>
                    <a:prstClr val="black"/>
                  </a:solidFill>
                </a:rPr>
                <a:t>Municipality</a:t>
              </a:r>
            </a:p>
          </p:txBody>
        </p:sp>
      </p:grpSp>
      <p:sp>
        <p:nvSpPr>
          <p:cNvPr id="12" name="Title 1"/>
          <p:cNvSpPr txBox="1">
            <a:spLocks/>
          </p:cNvSpPr>
          <p:nvPr/>
        </p:nvSpPr>
        <p:spPr>
          <a:xfrm>
            <a:off x="609600" y="685800"/>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rgbClr val="143065"/>
                </a:solidFill>
                <a:latin typeface="+mj-lt"/>
                <a:ea typeface="+mj-ea"/>
                <a:cs typeface="+mj-cs"/>
              </a:defRPr>
            </a:lvl1pPr>
          </a:lstStyle>
          <a:p>
            <a:r>
              <a:rPr lang="en-US" sz="3200" dirty="0" smtClean="0"/>
              <a:t>What is achieved through Infoland for the Municipalities?</a:t>
            </a:r>
            <a:endParaRPr lang="en-US" sz="3200" dirty="0"/>
          </a:p>
        </p:txBody>
      </p:sp>
    </p:spTree>
    <p:extLst>
      <p:ext uri="{BB962C8B-B14F-4D97-AF65-F5344CB8AC3E}">
        <p14:creationId xmlns:p14="http://schemas.microsoft.com/office/powerpoint/2010/main" val="347557870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t>Bergen Municipality:</a:t>
            </a:r>
            <a:br>
              <a:rPr lang="en-US" sz="3200" dirty="0" smtClean="0"/>
            </a:br>
            <a:r>
              <a:rPr lang="en-US" sz="1800" dirty="0" smtClean="0"/>
              <a:t>Revenue growth 2003-2012 (NOK)</a:t>
            </a:r>
            <a:endParaRPr lang="en-US" sz="1800" dirty="0"/>
          </a:p>
        </p:txBody>
      </p:sp>
      <p:pic>
        <p:nvPicPr>
          <p:cNvPr id="409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7220" t="19809" r="19686" b="16990"/>
          <a:stretch/>
        </p:blipFill>
        <p:spPr bwMode="auto">
          <a:xfrm>
            <a:off x="755576" y="1772816"/>
            <a:ext cx="6941886" cy="44746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6" name="Group 5"/>
          <p:cNvGrpSpPr/>
          <p:nvPr/>
        </p:nvGrpSpPr>
        <p:grpSpPr>
          <a:xfrm>
            <a:off x="6804248" y="5733256"/>
            <a:ext cx="2088232" cy="730818"/>
            <a:chOff x="6804248" y="5733256"/>
            <a:chExt cx="2088232" cy="730818"/>
          </a:xfrm>
        </p:grpSpPr>
        <p:pic>
          <p:nvPicPr>
            <p:cNvPr id="7"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91046" r="77284"/>
            <a:stretch/>
          </p:blipFill>
          <p:spPr bwMode="auto">
            <a:xfrm>
              <a:off x="6804248" y="5733256"/>
              <a:ext cx="2088232" cy="7308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TextBox 7"/>
            <p:cNvSpPr txBox="1"/>
            <p:nvPr/>
          </p:nvSpPr>
          <p:spPr>
            <a:xfrm>
              <a:off x="7475104" y="6047710"/>
              <a:ext cx="1417376" cy="261610"/>
            </a:xfrm>
            <a:prstGeom prst="rect">
              <a:avLst/>
            </a:prstGeom>
            <a:solidFill>
              <a:schemeClr val="bg1">
                <a:lumMod val="65000"/>
              </a:schemeClr>
            </a:solidFill>
          </p:spPr>
          <p:txBody>
            <a:bodyPr wrap="none" rtlCol="0">
              <a:spAutoFit/>
            </a:bodyPr>
            <a:lstStyle/>
            <a:p>
              <a:r>
                <a:rPr lang="en-US" sz="1100" dirty="0" smtClean="0">
                  <a:solidFill>
                    <a:prstClr val="black"/>
                  </a:solidFill>
                </a:rPr>
                <a:t>Bergen </a:t>
              </a:r>
              <a:r>
                <a:rPr lang="en-US" sz="1100" dirty="0">
                  <a:solidFill>
                    <a:prstClr val="black"/>
                  </a:solidFill>
                </a:rPr>
                <a:t>Municipality</a:t>
              </a:r>
            </a:p>
          </p:txBody>
        </p:sp>
      </p:grpSp>
    </p:spTree>
    <p:extLst>
      <p:ext uri="{BB962C8B-B14F-4D97-AF65-F5344CB8AC3E}">
        <p14:creationId xmlns:p14="http://schemas.microsoft.com/office/powerpoint/2010/main" val="370220379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F</a:t>
            </a:r>
            <a:r>
              <a:rPr lang="en-US" sz="3200" dirty="0" smtClean="0"/>
              <a:t>ree disposition of funds, motivates a symbiotic relationship</a:t>
            </a:r>
            <a:endParaRPr lang="en-US" sz="3200" dirty="0"/>
          </a:p>
        </p:txBody>
      </p:sp>
      <p:sp>
        <p:nvSpPr>
          <p:cNvPr id="3" name="Content Placeholder 2"/>
          <p:cNvSpPr>
            <a:spLocks noGrp="1"/>
          </p:cNvSpPr>
          <p:nvPr>
            <p:ph sz="quarter" idx="13"/>
          </p:nvPr>
        </p:nvSpPr>
        <p:spPr>
          <a:xfrm>
            <a:off x="457200" y="2000240"/>
            <a:ext cx="3394720" cy="4597112"/>
          </a:xfrm>
        </p:spPr>
        <p:txBody>
          <a:bodyPr>
            <a:normAutofit/>
          </a:bodyPr>
          <a:lstStyle/>
          <a:p>
            <a:r>
              <a:rPr lang="en-US" sz="1800" dirty="0" smtClean="0"/>
              <a:t>The Municipality of Bergen spreads its income from Infoland into other areas of growth and development, fulfilling their visions of providing optimal public service.</a:t>
            </a: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04456" y="1769531"/>
            <a:ext cx="4716016" cy="35316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6" name="Group 5"/>
          <p:cNvGrpSpPr/>
          <p:nvPr/>
        </p:nvGrpSpPr>
        <p:grpSpPr>
          <a:xfrm>
            <a:off x="6804248" y="5733256"/>
            <a:ext cx="2088232" cy="730818"/>
            <a:chOff x="6804248" y="5733256"/>
            <a:chExt cx="2088232" cy="730818"/>
          </a:xfrm>
        </p:grpSpPr>
        <p:pic>
          <p:nvPicPr>
            <p:cNvPr id="7"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91046" r="77284"/>
            <a:stretch/>
          </p:blipFill>
          <p:spPr bwMode="auto">
            <a:xfrm>
              <a:off x="6804248" y="5733256"/>
              <a:ext cx="2088232" cy="7308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TextBox 7"/>
            <p:cNvSpPr txBox="1"/>
            <p:nvPr/>
          </p:nvSpPr>
          <p:spPr>
            <a:xfrm>
              <a:off x="7475104" y="6047710"/>
              <a:ext cx="1417376" cy="261610"/>
            </a:xfrm>
            <a:prstGeom prst="rect">
              <a:avLst/>
            </a:prstGeom>
            <a:solidFill>
              <a:schemeClr val="bg1">
                <a:lumMod val="65000"/>
              </a:schemeClr>
            </a:solidFill>
          </p:spPr>
          <p:txBody>
            <a:bodyPr wrap="none" rtlCol="0">
              <a:spAutoFit/>
            </a:bodyPr>
            <a:lstStyle/>
            <a:p>
              <a:r>
                <a:rPr lang="en-US" sz="1100" dirty="0" smtClean="0">
                  <a:solidFill>
                    <a:prstClr val="black"/>
                  </a:solidFill>
                </a:rPr>
                <a:t>Bergen </a:t>
              </a:r>
              <a:r>
                <a:rPr lang="en-US" sz="1100" dirty="0">
                  <a:solidFill>
                    <a:prstClr val="black"/>
                  </a:solidFill>
                </a:rPr>
                <a:t>Municipality</a:t>
              </a:r>
            </a:p>
          </p:txBody>
        </p:sp>
      </p:grpSp>
      <p:sp>
        <p:nvSpPr>
          <p:cNvPr id="10" name="Rectangle 9"/>
          <p:cNvSpPr/>
          <p:nvPr/>
        </p:nvSpPr>
        <p:spPr>
          <a:xfrm>
            <a:off x="864096" y="5517232"/>
            <a:ext cx="6300192" cy="986937"/>
          </a:xfrm>
          <a:prstGeom prst="rect">
            <a:avLst/>
          </a:prstGeom>
        </p:spPr>
        <p:txBody>
          <a:bodyPr wrap="square">
            <a:spAutoFit/>
          </a:bodyPr>
          <a:lstStyle/>
          <a:p>
            <a:pPr algn="ctr" defTabSz="457200">
              <a:lnSpc>
                <a:spcPts val="3200"/>
              </a:lnSpc>
              <a:spcBef>
                <a:spcPct val="20000"/>
              </a:spcBef>
              <a:buClr>
                <a:srgbClr val="F79646"/>
              </a:buClr>
            </a:pPr>
            <a:r>
              <a:rPr lang="en-US" sz="2400" i="1" dirty="0">
                <a:solidFill>
                  <a:srgbClr val="143065"/>
                </a:solidFill>
              </a:rPr>
              <a:t>A freedom from dependence on </a:t>
            </a:r>
          </a:p>
          <a:p>
            <a:pPr algn="ctr" defTabSz="457200">
              <a:lnSpc>
                <a:spcPts val="3200"/>
              </a:lnSpc>
              <a:spcBef>
                <a:spcPct val="20000"/>
              </a:spcBef>
              <a:buClr>
                <a:srgbClr val="F79646"/>
              </a:buClr>
            </a:pPr>
            <a:r>
              <a:rPr lang="en-US" sz="2400" i="1" dirty="0">
                <a:solidFill>
                  <a:srgbClr val="143065"/>
                </a:solidFill>
              </a:rPr>
              <a:t>government budget allocations alone.</a:t>
            </a:r>
          </a:p>
        </p:txBody>
      </p:sp>
    </p:spTree>
    <p:extLst>
      <p:ext uri="{BB962C8B-B14F-4D97-AF65-F5344CB8AC3E}">
        <p14:creationId xmlns:p14="http://schemas.microsoft.com/office/powerpoint/2010/main" val="175894651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hart 4"/>
          <p:cNvGraphicFramePr>
            <a:graphicFrameLocks/>
          </p:cNvGraphicFramePr>
          <p:nvPr>
            <p:extLst>
              <p:ext uri="{D42A27DB-BD31-4B8C-83A1-F6EECF244321}">
                <p14:modId xmlns:p14="http://schemas.microsoft.com/office/powerpoint/2010/main" val="425878013"/>
              </p:ext>
            </p:extLst>
          </p:nvPr>
        </p:nvGraphicFramePr>
        <p:xfrm>
          <a:off x="541616" y="4869160"/>
          <a:ext cx="8568952" cy="5983560"/>
        </p:xfrm>
        <a:graphic>
          <a:graphicData uri="http://schemas.openxmlformats.org/drawingml/2006/chart">
            <c:chart xmlns:c="http://schemas.openxmlformats.org/drawingml/2006/chart" xmlns:r="http://schemas.openxmlformats.org/officeDocument/2006/relationships" r:id="rId2"/>
          </a:graphicData>
        </a:graphic>
      </p:graphicFrame>
      <p:pic>
        <p:nvPicPr>
          <p:cNvPr id="2" name="Picture 1"/>
          <p:cNvPicPr>
            <a:picLocks noChangeAspect="1"/>
          </p:cNvPicPr>
          <p:nvPr/>
        </p:nvPicPr>
        <p:blipFill rotWithShape="1">
          <a:blip r:embed="rId3" cstate="print">
            <a:extLst>
              <a:ext uri="{28A0092B-C50C-407E-A947-70E740481C1C}">
                <a14:useLocalDpi xmlns:a14="http://schemas.microsoft.com/office/drawing/2010/main" val="0"/>
              </a:ext>
            </a:extLst>
          </a:blip>
          <a:srcRect l="14335"/>
          <a:stretch/>
        </p:blipFill>
        <p:spPr>
          <a:xfrm>
            <a:off x="395537" y="404664"/>
            <a:ext cx="3816424" cy="2894801"/>
          </a:xfrm>
          <a:prstGeom prst="rect">
            <a:avLst/>
          </a:prstGeom>
        </p:spPr>
      </p:pic>
      <p:pic>
        <p:nvPicPr>
          <p:cNvPr id="7" name="Picture 6"/>
          <p:cNvPicPr>
            <a:picLocks noChangeAspect="1"/>
          </p:cNvPicPr>
          <p:nvPr/>
        </p:nvPicPr>
        <p:blipFill rotWithShape="1">
          <a:blip r:embed="rId4" cstate="print">
            <a:extLst>
              <a:ext uri="{28A0092B-C50C-407E-A947-70E740481C1C}">
                <a14:useLocalDpi xmlns:a14="http://schemas.microsoft.com/office/drawing/2010/main" val="0"/>
              </a:ext>
            </a:extLst>
          </a:blip>
          <a:srcRect l="14026"/>
          <a:stretch/>
        </p:blipFill>
        <p:spPr>
          <a:xfrm>
            <a:off x="251520" y="3279751"/>
            <a:ext cx="4035991" cy="3101577"/>
          </a:xfrm>
          <a:prstGeom prst="rect">
            <a:avLst/>
          </a:prstGeom>
        </p:spPr>
      </p:pic>
      <p:sp>
        <p:nvSpPr>
          <p:cNvPr id="8" name="Title 1"/>
          <p:cNvSpPr>
            <a:spLocks noGrp="1"/>
          </p:cNvSpPr>
          <p:nvPr>
            <p:ph type="title"/>
          </p:nvPr>
        </p:nvSpPr>
        <p:spPr>
          <a:xfrm>
            <a:off x="457200" y="533400"/>
            <a:ext cx="8229600" cy="1143000"/>
          </a:xfrm>
        </p:spPr>
        <p:txBody>
          <a:bodyPr>
            <a:normAutofit/>
          </a:bodyPr>
          <a:lstStyle/>
          <a:p>
            <a:pPr algn="r"/>
            <a:r>
              <a:rPr lang="en-US" sz="3200" dirty="0" smtClean="0"/>
              <a:t>Users of Infoland</a:t>
            </a:r>
            <a:endParaRPr lang="en-US" sz="3200" dirty="0"/>
          </a:p>
        </p:txBody>
      </p:sp>
      <p:sp>
        <p:nvSpPr>
          <p:cNvPr id="3" name="TextBox 2"/>
          <p:cNvSpPr txBox="1"/>
          <p:nvPr/>
        </p:nvSpPr>
        <p:spPr>
          <a:xfrm>
            <a:off x="159154" y="6207115"/>
            <a:ext cx="4737194" cy="246221"/>
          </a:xfrm>
          <a:prstGeom prst="rect">
            <a:avLst/>
          </a:prstGeom>
          <a:noFill/>
        </p:spPr>
        <p:txBody>
          <a:bodyPr wrap="none" rtlCol="0">
            <a:spAutoFit/>
          </a:bodyPr>
          <a:lstStyle/>
          <a:p>
            <a:r>
              <a:rPr lang="en-US" sz="1000" dirty="0">
                <a:solidFill>
                  <a:prstClr val="black"/>
                </a:solidFill>
              </a:rPr>
              <a:t>* </a:t>
            </a:r>
            <a:r>
              <a:rPr lang="en-US" sz="1000" dirty="0" smtClean="0">
                <a:solidFill>
                  <a:prstClr val="black"/>
                </a:solidFill>
              </a:rPr>
              <a:t>Property is The Real Estate segment, similar </a:t>
            </a:r>
            <a:r>
              <a:rPr lang="en-US" sz="1000" dirty="0">
                <a:solidFill>
                  <a:prstClr val="black"/>
                </a:solidFill>
              </a:rPr>
              <a:t>to the role of Solicitors in the UK.</a:t>
            </a:r>
          </a:p>
        </p:txBody>
      </p:sp>
      <p:sp>
        <p:nvSpPr>
          <p:cNvPr id="9" name="Rectangle 8"/>
          <p:cNvSpPr/>
          <p:nvPr/>
        </p:nvSpPr>
        <p:spPr>
          <a:xfrm>
            <a:off x="5076056" y="1412776"/>
            <a:ext cx="3888432" cy="5016758"/>
          </a:xfrm>
          <a:prstGeom prst="rect">
            <a:avLst/>
          </a:prstGeom>
        </p:spPr>
        <p:txBody>
          <a:bodyPr wrap="square">
            <a:spAutoFit/>
          </a:bodyPr>
          <a:lstStyle/>
          <a:p>
            <a:pPr marL="285750" indent="-285750">
              <a:buFont typeface="Arial" panose="020B0604020202020204" pitchFamily="34" charset="0"/>
              <a:buChar char="•"/>
            </a:pPr>
            <a:r>
              <a:rPr lang="en-US" sz="1600" dirty="0">
                <a:solidFill>
                  <a:prstClr val="black"/>
                </a:solidFill>
              </a:rPr>
              <a:t>88 % of the income from users of Infoland are from </a:t>
            </a:r>
            <a:r>
              <a:rPr lang="en-US" sz="1600" dirty="0" smtClean="0">
                <a:solidFill>
                  <a:prstClr val="black"/>
                </a:solidFill>
              </a:rPr>
              <a:t>the Real </a:t>
            </a:r>
            <a:r>
              <a:rPr lang="en-US" sz="1600" dirty="0">
                <a:solidFill>
                  <a:prstClr val="black"/>
                </a:solidFill>
              </a:rPr>
              <a:t>Estate segment.</a:t>
            </a:r>
          </a:p>
          <a:p>
            <a:pPr marL="285750" indent="-285750">
              <a:buFont typeface="Arial" panose="020B0604020202020204" pitchFamily="34" charset="0"/>
              <a:buChar char="•"/>
            </a:pPr>
            <a:r>
              <a:rPr lang="en-US" sz="1600" dirty="0">
                <a:solidFill>
                  <a:prstClr val="black"/>
                </a:solidFill>
              </a:rPr>
              <a:t>The role of the real estate broker in Norway is similar to that of the solicitor in the UK. The Norwegian estate agents are required by law to be certified in property law and business.</a:t>
            </a:r>
          </a:p>
          <a:p>
            <a:pPr marL="342900" indent="-342900">
              <a:buFont typeface="Arial" panose="020B0604020202020204" pitchFamily="34" charset="0"/>
              <a:buChar char="•"/>
            </a:pPr>
            <a:endParaRPr lang="en-US" sz="1600" dirty="0">
              <a:solidFill>
                <a:prstClr val="black"/>
              </a:solidFill>
            </a:endParaRPr>
          </a:p>
          <a:p>
            <a:pPr marL="285750" indent="-285750">
              <a:buFont typeface="Arial" panose="020B0604020202020204" pitchFamily="34" charset="0"/>
              <a:buChar char="•"/>
            </a:pPr>
            <a:r>
              <a:rPr lang="en-US" sz="1600" dirty="0">
                <a:solidFill>
                  <a:prstClr val="black"/>
                </a:solidFill>
              </a:rPr>
              <a:t>The next largest segments are  Construction (Building Development, Architects and Contracting) and Appraisers.</a:t>
            </a:r>
          </a:p>
          <a:p>
            <a:pPr marL="285750" indent="-285750">
              <a:buFont typeface="Arial" panose="020B0604020202020204" pitchFamily="34" charset="0"/>
              <a:buChar char="•"/>
            </a:pPr>
            <a:endParaRPr lang="en-US" sz="1600" dirty="0">
              <a:solidFill>
                <a:prstClr val="black"/>
              </a:solidFill>
            </a:endParaRPr>
          </a:p>
          <a:p>
            <a:pPr marL="285750" indent="-285750">
              <a:buFont typeface="Arial" panose="020B0604020202020204" pitchFamily="34" charset="0"/>
              <a:buChar char="•"/>
            </a:pPr>
            <a:r>
              <a:rPr lang="en-US" sz="1600" dirty="0">
                <a:solidFill>
                  <a:prstClr val="black"/>
                </a:solidFill>
              </a:rPr>
              <a:t>These user groups </a:t>
            </a:r>
            <a:r>
              <a:rPr lang="en-US" sz="1600" dirty="0" smtClean="0">
                <a:solidFill>
                  <a:prstClr val="black"/>
                </a:solidFill>
              </a:rPr>
              <a:t>together represent </a:t>
            </a:r>
            <a:r>
              <a:rPr lang="en-US" sz="1600" dirty="0">
                <a:solidFill>
                  <a:prstClr val="black"/>
                </a:solidFill>
              </a:rPr>
              <a:t>over 369 000 transactions in the last 12 months.</a:t>
            </a:r>
          </a:p>
          <a:p>
            <a:pPr marL="285750" indent="-285750">
              <a:buFont typeface="Arial" panose="020B0604020202020204" pitchFamily="34" charset="0"/>
              <a:buChar char="•"/>
            </a:pPr>
            <a:endParaRPr lang="en-US" sz="1600" dirty="0">
              <a:solidFill>
                <a:prstClr val="black"/>
              </a:solidFill>
            </a:endParaRPr>
          </a:p>
          <a:p>
            <a:pPr marL="285750" indent="-285750">
              <a:buFont typeface="Arial" panose="020B0604020202020204" pitchFamily="34" charset="0"/>
              <a:buChar char="•"/>
            </a:pPr>
            <a:endParaRPr lang="en-US" sz="1600" dirty="0">
              <a:solidFill>
                <a:prstClr val="black"/>
              </a:solidFill>
            </a:endParaRPr>
          </a:p>
        </p:txBody>
      </p:sp>
    </p:spTree>
    <p:extLst>
      <p:ext uri="{BB962C8B-B14F-4D97-AF65-F5344CB8AC3E}">
        <p14:creationId xmlns:p14="http://schemas.microsoft.com/office/powerpoint/2010/main" val="215611584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t>A demonstration</a:t>
            </a:r>
            <a:endParaRPr lang="en-US" sz="3200" dirty="0"/>
          </a:p>
        </p:txBody>
      </p:sp>
      <p:pic>
        <p:nvPicPr>
          <p:cNvPr id="819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0577" t="6769" r="19808" b="10000"/>
          <a:stretch/>
        </p:blipFill>
        <p:spPr bwMode="auto">
          <a:xfrm>
            <a:off x="2126299" y="3068961"/>
            <a:ext cx="4945324" cy="316835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3195073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412776"/>
            <a:ext cx="9144000" cy="432048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solidFill>
                  <a:srgbClr val="CC3300"/>
                </a:solidFill>
                <a:latin typeface="Arial Black" pitchFamily="34" charset="0"/>
              </a:rPr>
              <a:t>Norsk Eiendomsinformasjon (NE):</a:t>
            </a:r>
          </a:p>
          <a:p>
            <a:pPr algn="ctr"/>
            <a:r>
              <a:rPr lang="en-US" sz="3200" dirty="0" smtClean="0">
                <a:solidFill>
                  <a:srgbClr val="CC3300"/>
                </a:solidFill>
                <a:latin typeface="Arial Black" pitchFamily="34" charset="0"/>
              </a:rPr>
              <a:t>Expertise </a:t>
            </a:r>
            <a:r>
              <a:rPr lang="en-US" sz="3200" dirty="0">
                <a:solidFill>
                  <a:srgbClr val="CC3300"/>
                </a:solidFill>
                <a:latin typeface="Arial Black" pitchFamily="34" charset="0"/>
              </a:rPr>
              <a:t>in</a:t>
            </a:r>
          </a:p>
          <a:p>
            <a:pPr algn="ctr"/>
            <a:r>
              <a:rPr lang="en-US" sz="3200" dirty="0">
                <a:solidFill>
                  <a:srgbClr val="CC3300"/>
                </a:solidFill>
                <a:latin typeface="Arial Black" pitchFamily="34" charset="0"/>
              </a:rPr>
              <a:t>registration systems </a:t>
            </a:r>
          </a:p>
          <a:p>
            <a:pPr algn="ctr"/>
            <a:r>
              <a:rPr lang="en-US" sz="3200" dirty="0">
                <a:solidFill>
                  <a:srgbClr val="CC3300"/>
                </a:solidFill>
                <a:latin typeface="Arial Black" pitchFamily="34" charset="0"/>
              </a:rPr>
              <a:t>and digital data management </a:t>
            </a:r>
          </a:p>
          <a:p>
            <a:pPr algn="ctr"/>
            <a:r>
              <a:rPr lang="en-US" sz="3200" dirty="0">
                <a:solidFill>
                  <a:srgbClr val="CC3300"/>
                </a:solidFill>
                <a:latin typeface="Arial Black" pitchFamily="34" charset="0"/>
              </a:rPr>
              <a:t>in the property </a:t>
            </a:r>
            <a:r>
              <a:rPr lang="en-US" sz="3200" dirty="0" smtClean="0">
                <a:solidFill>
                  <a:srgbClr val="CC3300"/>
                </a:solidFill>
                <a:latin typeface="Arial Black" pitchFamily="34" charset="0"/>
              </a:rPr>
              <a:t>market since 1987.</a:t>
            </a:r>
            <a:endParaRPr lang="en-US" sz="3200" dirty="0">
              <a:solidFill>
                <a:srgbClr val="CC3300"/>
              </a:solidFill>
              <a:latin typeface="Arial Black" pitchFamily="34" charset="0"/>
            </a:endParaRPr>
          </a:p>
        </p:txBody>
      </p:sp>
    </p:spTree>
    <p:extLst>
      <p:ext uri="{BB962C8B-B14F-4D97-AF65-F5344CB8AC3E}">
        <p14:creationId xmlns:p14="http://schemas.microsoft.com/office/powerpoint/2010/main" val="277503626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441587" y="1052736"/>
            <a:ext cx="8229600" cy="4095760"/>
          </a:xfrm>
        </p:spPr>
        <p:txBody>
          <a:bodyPr>
            <a:normAutofit/>
          </a:bodyPr>
          <a:lstStyle/>
          <a:p>
            <a:endParaRPr lang="nb-NO" sz="1800" dirty="0" smtClean="0"/>
          </a:p>
          <a:p>
            <a:pPr lvl="1"/>
            <a:r>
              <a:rPr lang="en-US" sz="1800" dirty="0" smtClean="0"/>
              <a:t>Local property information from municipal offices, information from building societies and mapping authority, basis for real estate agency systems, construction companies, architects etc.</a:t>
            </a:r>
          </a:p>
          <a:p>
            <a:r>
              <a:rPr lang="en-US" sz="2200" b="1" dirty="0" smtClean="0"/>
              <a:t>Properties Registry (EDR)</a:t>
            </a:r>
          </a:p>
          <a:p>
            <a:pPr lvl="1"/>
            <a:r>
              <a:rPr lang="en-US" sz="1800" dirty="0" smtClean="0"/>
              <a:t>Overview of all legal / financial and technical information recorded on properties in the Land Register and Cadastre.</a:t>
            </a:r>
          </a:p>
          <a:p>
            <a:pPr marL="457200" lvl="1" indent="0">
              <a:buNone/>
            </a:pPr>
            <a:r>
              <a:rPr lang="en-US" sz="1800" dirty="0" smtClean="0"/>
              <a:t> </a:t>
            </a:r>
            <a:endParaRPr lang="en-US" sz="2200" dirty="0" smtClean="0"/>
          </a:p>
          <a:p>
            <a:endParaRPr lang="en-US" sz="2200" dirty="0"/>
          </a:p>
        </p:txBody>
      </p:sp>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9553" y="908720"/>
            <a:ext cx="2016223" cy="4616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Title 1"/>
          <p:cNvSpPr txBox="1">
            <a:spLocks/>
          </p:cNvSpPr>
          <p:nvPr/>
        </p:nvSpPr>
        <p:spPr>
          <a:xfrm>
            <a:off x="457200" y="260648"/>
            <a:ext cx="8229600" cy="735360"/>
          </a:xfrm>
          <a:prstGeom prst="rect">
            <a:avLst/>
          </a:prstGeom>
        </p:spPr>
        <p:txBody>
          <a:bodyPr>
            <a:normAutofit/>
          </a:bodyPr>
          <a:lstStyle>
            <a:lvl1pPr algn="ctr" defTabSz="457200" rtl="0" eaLnBrk="0" fontAlgn="base" hangingPunct="0">
              <a:spcBef>
                <a:spcPct val="0"/>
              </a:spcBef>
              <a:spcAft>
                <a:spcPct val="0"/>
              </a:spcAft>
              <a:defRPr sz="4400" kern="1200">
                <a:solidFill>
                  <a:srgbClr val="143065"/>
                </a:solidFill>
                <a:latin typeface="+mj-lt"/>
                <a:ea typeface="+mj-ea"/>
                <a:cs typeface="+mj-cs"/>
              </a:defRPr>
            </a:lvl1pPr>
            <a:lvl2pPr algn="ctr" defTabSz="457200" rtl="0" eaLnBrk="0" fontAlgn="base" hangingPunct="0">
              <a:spcBef>
                <a:spcPct val="0"/>
              </a:spcBef>
              <a:spcAft>
                <a:spcPct val="0"/>
              </a:spcAft>
              <a:defRPr sz="4400">
                <a:solidFill>
                  <a:srgbClr val="143065"/>
                </a:solidFill>
                <a:latin typeface="Arial" charset="0"/>
              </a:defRPr>
            </a:lvl2pPr>
            <a:lvl3pPr algn="ctr" defTabSz="457200" rtl="0" eaLnBrk="0" fontAlgn="base" hangingPunct="0">
              <a:spcBef>
                <a:spcPct val="0"/>
              </a:spcBef>
              <a:spcAft>
                <a:spcPct val="0"/>
              </a:spcAft>
              <a:defRPr sz="4400">
                <a:solidFill>
                  <a:srgbClr val="143065"/>
                </a:solidFill>
                <a:latin typeface="Arial" charset="0"/>
              </a:defRPr>
            </a:lvl3pPr>
            <a:lvl4pPr algn="ctr" defTabSz="457200" rtl="0" eaLnBrk="0" fontAlgn="base" hangingPunct="0">
              <a:spcBef>
                <a:spcPct val="0"/>
              </a:spcBef>
              <a:spcAft>
                <a:spcPct val="0"/>
              </a:spcAft>
              <a:defRPr sz="4400">
                <a:solidFill>
                  <a:srgbClr val="143065"/>
                </a:solidFill>
                <a:latin typeface="Arial" charset="0"/>
              </a:defRPr>
            </a:lvl4pPr>
            <a:lvl5pPr algn="ctr" defTabSz="457200" rtl="0" eaLnBrk="0" fontAlgn="base" hangingPunct="0">
              <a:spcBef>
                <a:spcPct val="0"/>
              </a:spcBef>
              <a:spcAft>
                <a:spcPct val="0"/>
              </a:spcAft>
              <a:defRPr sz="4400">
                <a:solidFill>
                  <a:srgbClr val="143065"/>
                </a:solidFill>
                <a:latin typeface="Arial" charset="0"/>
              </a:defRPr>
            </a:lvl5pPr>
            <a:lvl6pPr marL="457200" algn="ctr" defTabSz="457200" rtl="0" fontAlgn="base">
              <a:spcBef>
                <a:spcPct val="0"/>
              </a:spcBef>
              <a:spcAft>
                <a:spcPct val="0"/>
              </a:spcAft>
              <a:defRPr sz="4400">
                <a:solidFill>
                  <a:srgbClr val="143065"/>
                </a:solidFill>
                <a:latin typeface="Arial" charset="0"/>
              </a:defRPr>
            </a:lvl6pPr>
            <a:lvl7pPr marL="914400" algn="ctr" defTabSz="457200" rtl="0" fontAlgn="base">
              <a:spcBef>
                <a:spcPct val="0"/>
              </a:spcBef>
              <a:spcAft>
                <a:spcPct val="0"/>
              </a:spcAft>
              <a:defRPr sz="4400">
                <a:solidFill>
                  <a:srgbClr val="143065"/>
                </a:solidFill>
                <a:latin typeface="Arial" charset="0"/>
              </a:defRPr>
            </a:lvl7pPr>
            <a:lvl8pPr marL="1371600" algn="ctr" defTabSz="457200" rtl="0" fontAlgn="base">
              <a:spcBef>
                <a:spcPct val="0"/>
              </a:spcBef>
              <a:spcAft>
                <a:spcPct val="0"/>
              </a:spcAft>
              <a:defRPr sz="4400">
                <a:solidFill>
                  <a:srgbClr val="143065"/>
                </a:solidFill>
                <a:latin typeface="Arial" charset="0"/>
              </a:defRPr>
            </a:lvl8pPr>
            <a:lvl9pPr marL="1828800" algn="ctr" defTabSz="457200" rtl="0" fontAlgn="base">
              <a:spcBef>
                <a:spcPct val="0"/>
              </a:spcBef>
              <a:spcAft>
                <a:spcPct val="0"/>
              </a:spcAft>
              <a:defRPr sz="4400">
                <a:solidFill>
                  <a:srgbClr val="143065"/>
                </a:solidFill>
                <a:latin typeface="Arial" charset="0"/>
              </a:defRPr>
            </a:lvl9pPr>
          </a:lstStyle>
          <a:p>
            <a:r>
              <a:rPr lang="en-US" sz="2400" b="1" smtClean="0">
                <a:solidFill>
                  <a:srgbClr val="CC3300"/>
                </a:solidFill>
              </a:rPr>
              <a:t>Main products / services</a:t>
            </a:r>
            <a:endParaRPr lang="en-US" sz="2400">
              <a:solidFill>
                <a:srgbClr val="CC3300"/>
              </a:solidFill>
            </a:endParaRPr>
          </a:p>
        </p:txBody>
      </p:sp>
      <p:grpSp>
        <p:nvGrpSpPr>
          <p:cNvPr id="2" name="Group 1"/>
          <p:cNvGrpSpPr/>
          <p:nvPr/>
        </p:nvGrpSpPr>
        <p:grpSpPr>
          <a:xfrm>
            <a:off x="539552" y="4134271"/>
            <a:ext cx="6618603" cy="2127010"/>
            <a:chOff x="847754" y="3903439"/>
            <a:chExt cx="7083516" cy="2352744"/>
          </a:xfrm>
        </p:grpSpPr>
        <p:grpSp>
          <p:nvGrpSpPr>
            <p:cNvPr id="28" name="Group 27"/>
            <p:cNvGrpSpPr/>
            <p:nvPr/>
          </p:nvGrpSpPr>
          <p:grpSpPr>
            <a:xfrm>
              <a:off x="847754" y="3903439"/>
              <a:ext cx="4781834" cy="410348"/>
              <a:chOff x="3101754" y="900717"/>
              <a:chExt cx="4781834" cy="410348"/>
            </a:xfrm>
            <a:solidFill>
              <a:schemeClr val="bg1"/>
            </a:solidFill>
          </p:grpSpPr>
          <p:sp>
            <p:nvSpPr>
              <p:cNvPr id="30" name="TextBox 29"/>
              <p:cNvSpPr txBox="1"/>
              <p:nvPr/>
            </p:nvSpPr>
            <p:spPr>
              <a:xfrm>
                <a:off x="3403805" y="900717"/>
                <a:ext cx="4479783" cy="408528"/>
              </a:xfrm>
              <a:prstGeom prst="rect">
                <a:avLst/>
              </a:prstGeom>
              <a:grpFill/>
            </p:spPr>
            <p:txBody>
              <a:bodyPr wrap="none" rtlCol="0">
                <a:spAutoFit/>
              </a:bodyPr>
              <a:lstStyle/>
              <a:p>
                <a:r>
                  <a:rPr lang="en-US" b="1" dirty="0">
                    <a:solidFill>
                      <a:prstClr val="white">
                        <a:lumMod val="50000"/>
                      </a:prstClr>
                    </a:solidFill>
                  </a:rPr>
                  <a:t> Document Flow for e-Conveyancing</a:t>
                </a:r>
              </a:p>
            </p:txBody>
          </p:sp>
          <p:pic>
            <p:nvPicPr>
              <p:cNvPr id="29" name="Picture 2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01754" y="952037"/>
                <a:ext cx="428985" cy="359028"/>
              </a:xfrm>
              <a:prstGeom prst="rect">
                <a:avLst/>
              </a:prstGeom>
              <a:grpFill/>
            </p:spPr>
          </p:pic>
        </p:grpSp>
        <p:grpSp>
          <p:nvGrpSpPr>
            <p:cNvPr id="31" name="Group 30"/>
            <p:cNvGrpSpPr/>
            <p:nvPr/>
          </p:nvGrpSpPr>
          <p:grpSpPr>
            <a:xfrm>
              <a:off x="1649983" y="4407495"/>
              <a:ext cx="1221376" cy="408528"/>
              <a:chOff x="2949190" y="591071"/>
              <a:chExt cx="1221376" cy="408528"/>
            </a:xfrm>
          </p:grpSpPr>
          <p:pic>
            <p:nvPicPr>
              <p:cNvPr id="32" name="Picture 3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949190" y="620688"/>
                <a:ext cx="428986" cy="359028"/>
              </a:xfrm>
              <a:prstGeom prst="rect">
                <a:avLst/>
              </a:prstGeom>
            </p:spPr>
          </p:pic>
          <p:sp>
            <p:nvSpPr>
              <p:cNvPr id="33" name="Rectangle 32"/>
              <p:cNvSpPr/>
              <p:nvPr/>
            </p:nvSpPr>
            <p:spPr>
              <a:xfrm>
                <a:off x="3286688" y="591071"/>
                <a:ext cx="883878" cy="408528"/>
              </a:xfrm>
              <a:prstGeom prst="rect">
                <a:avLst/>
              </a:prstGeom>
            </p:spPr>
            <p:txBody>
              <a:bodyPr wrap="none">
                <a:spAutoFit/>
              </a:bodyPr>
              <a:lstStyle/>
              <a:p>
                <a:r>
                  <a:rPr lang="en-US" b="1">
                    <a:solidFill>
                      <a:prstClr val="white">
                        <a:lumMod val="50000"/>
                      </a:prstClr>
                    </a:solidFill>
                  </a:rPr>
                  <a:t>Proxy</a:t>
                </a:r>
              </a:p>
            </p:txBody>
          </p:sp>
        </p:grpSp>
        <p:grpSp>
          <p:nvGrpSpPr>
            <p:cNvPr id="34" name="Group 33"/>
            <p:cNvGrpSpPr/>
            <p:nvPr/>
          </p:nvGrpSpPr>
          <p:grpSpPr>
            <a:xfrm>
              <a:off x="1649983" y="5127575"/>
              <a:ext cx="1674296" cy="408528"/>
              <a:chOff x="4520287" y="620688"/>
              <a:chExt cx="1674296" cy="408528"/>
            </a:xfrm>
          </p:grpSpPr>
          <p:pic>
            <p:nvPicPr>
              <p:cNvPr id="35" name="Picture 3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20287" y="620688"/>
                <a:ext cx="428985" cy="359028"/>
              </a:xfrm>
              <a:prstGeom prst="rect">
                <a:avLst/>
              </a:prstGeom>
            </p:spPr>
          </p:pic>
          <p:sp>
            <p:nvSpPr>
              <p:cNvPr id="36" name="Rectangle 35"/>
              <p:cNvSpPr/>
              <p:nvPr/>
            </p:nvSpPr>
            <p:spPr>
              <a:xfrm>
                <a:off x="4857785" y="620688"/>
                <a:ext cx="1336798" cy="408528"/>
              </a:xfrm>
              <a:prstGeom prst="rect">
                <a:avLst/>
              </a:prstGeom>
            </p:spPr>
            <p:txBody>
              <a:bodyPr wrap="none">
                <a:spAutoFit/>
              </a:bodyPr>
              <a:lstStyle/>
              <a:p>
                <a:r>
                  <a:rPr lang="en-US" b="1">
                    <a:solidFill>
                      <a:prstClr val="white">
                        <a:lumMod val="50000"/>
                      </a:prstClr>
                    </a:solidFill>
                  </a:rPr>
                  <a:t>Signature</a:t>
                </a:r>
              </a:p>
            </p:txBody>
          </p:sp>
        </p:grpSp>
        <p:grpSp>
          <p:nvGrpSpPr>
            <p:cNvPr id="37" name="Group 36"/>
            <p:cNvGrpSpPr/>
            <p:nvPr/>
          </p:nvGrpSpPr>
          <p:grpSpPr>
            <a:xfrm>
              <a:off x="1649983" y="5847655"/>
              <a:ext cx="2072317" cy="408528"/>
              <a:chOff x="3101590" y="1095127"/>
              <a:chExt cx="2072317" cy="408528"/>
            </a:xfrm>
          </p:grpSpPr>
          <p:pic>
            <p:nvPicPr>
              <p:cNvPr id="38" name="Picture 3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01590" y="1095127"/>
                <a:ext cx="428985" cy="359028"/>
              </a:xfrm>
              <a:prstGeom prst="rect">
                <a:avLst/>
              </a:prstGeom>
            </p:spPr>
          </p:pic>
          <p:sp>
            <p:nvSpPr>
              <p:cNvPr id="39" name="Rectangle 38"/>
              <p:cNvSpPr/>
              <p:nvPr/>
            </p:nvSpPr>
            <p:spPr>
              <a:xfrm>
                <a:off x="3439088" y="1095127"/>
                <a:ext cx="1734819" cy="408528"/>
              </a:xfrm>
              <a:prstGeom prst="rect">
                <a:avLst/>
              </a:prstGeom>
            </p:spPr>
            <p:txBody>
              <a:bodyPr wrap="none">
                <a:spAutoFit/>
              </a:bodyPr>
              <a:lstStyle/>
              <a:p>
                <a:r>
                  <a:rPr lang="en-US" b="1">
                    <a:solidFill>
                      <a:prstClr val="white">
                        <a:lumMod val="50000"/>
                      </a:prstClr>
                    </a:solidFill>
                  </a:rPr>
                  <a:t>Identification</a:t>
                </a:r>
              </a:p>
            </p:txBody>
          </p:sp>
        </p:grpSp>
        <p:grpSp>
          <p:nvGrpSpPr>
            <p:cNvPr id="40" name="Group 39"/>
            <p:cNvGrpSpPr/>
            <p:nvPr/>
          </p:nvGrpSpPr>
          <p:grpSpPr>
            <a:xfrm>
              <a:off x="6064826" y="4407495"/>
              <a:ext cx="1866444" cy="408528"/>
              <a:chOff x="8431074" y="591071"/>
              <a:chExt cx="1866444" cy="408528"/>
            </a:xfrm>
          </p:grpSpPr>
          <p:pic>
            <p:nvPicPr>
              <p:cNvPr id="41" name="Picture 4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431074" y="620688"/>
                <a:ext cx="428985" cy="359028"/>
              </a:xfrm>
              <a:prstGeom prst="rect">
                <a:avLst/>
              </a:prstGeom>
            </p:spPr>
          </p:pic>
          <p:sp>
            <p:nvSpPr>
              <p:cNvPr id="42" name="Rectangle 41"/>
              <p:cNvSpPr/>
              <p:nvPr/>
            </p:nvSpPr>
            <p:spPr>
              <a:xfrm>
                <a:off x="8768572" y="591071"/>
                <a:ext cx="1528946" cy="408528"/>
              </a:xfrm>
              <a:prstGeom prst="rect">
                <a:avLst/>
              </a:prstGeom>
            </p:spPr>
            <p:txBody>
              <a:bodyPr wrap="none">
                <a:spAutoFit/>
              </a:bodyPr>
              <a:lstStyle/>
              <a:p>
                <a:r>
                  <a:rPr lang="en-US" b="1" dirty="0">
                    <a:solidFill>
                      <a:prstClr val="white">
                        <a:lumMod val="50000"/>
                      </a:prstClr>
                    </a:solidFill>
                  </a:rPr>
                  <a:t>Processing</a:t>
                </a:r>
              </a:p>
            </p:txBody>
          </p:sp>
        </p:grpSp>
        <p:grpSp>
          <p:nvGrpSpPr>
            <p:cNvPr id="43" name="Group 42"/>
            <p:cNvGrpSpPr/>
            <p:nvPr/>
          </p:nvGrpSpPr>
          <p:grpSpPr>
            <a:xfrm>
              <a:off x="6064826" y="5127575"/>
              <a:ext cx="1633190" cy="408528"/>
              <a:chOff x="7422962" y="1095127"/>
              <a:chExt cx="1633190" cy="408528"/>
            </a:xfrm>
          </p:grpSpPr>
          <p:pic>
            <p:nvPicPr>
              <p:cNvPr id="44" name="Picture 4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22962" y="1095127"/>
                <a:ext cx="428984" cy="359028"/>
              </a:xfrm>
              <a:prstGeom prst="rect">
                <a:avLst/>
              </a:prstGeom>
            </p:spPr>
          </p:pic>
          <p:sp>
            <p:nvSpPr>
              <p:cNvPr id="45" name="Rectangle 44"/>
              <p:cNvSpPr/>
              <p:nvPr/>
            </p:nvSpPr>
            <p:spPr>
              <a:xfrm>
                <a:off x="7760460" y="1095127"/>
                <a:ext cx="1295692" cy="408528"/>
              </a:xfrm>
              <a:prstGeom prst="rect">
                <a:avLst/>
              </a:prstGeom>
            </p:spPr>
            <p:txBody>
              <a:bodyPr wrap="none">
                <a:spAutoFit/>
              </a:bodyPr>
              <a:lstStyle/>
              <a:p>
                <a:r>
                  <a:rPr lang="en-US" b="1">
                    <a:solidFill>
                      <a:prstClr val="white">
                        <a:lumMod val="50000"/>
                      </a:prstClr>
                    </a:solidFill>
                  </a:rPr>
                  <a:t>Valuation</a:t>
                </a:r>
              </a:p>
            </p:txBody>
          </p:sp>
        </p:grpSp>
        <p:grpSp>
          <p:nvGrpSpPr>
            <p:cNvPr id="46" name="Group 45"/>
            <p:cNvGrpSpPr/>
            <p:nvPr/>
          </p:nvGrpSpPr>
          <p:grpSpPr>
            <a:xfrm>
              <a:off x="6064826" y="5847655"/>
              <a:ext cx="1440973" cy="408528"/>
              <a:chOff x="9439186" y="1095127"/>
              <a:chExt cx="1440973" cy="408528"/>
            </a:xfrm>
          </p:grpSpPr>
          <p:pic>
            <p:nvPicPr>
              <p:cNvPr id="47" name="Picture 4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439186" y="1095127"/>
                <a:ext cx="428986" cy="359028"/>
              </a:xfrm>
              <a:prstGeom prst="rect">
                <a:avLst/>
              </a:prstGeom>
            </p:spPr>
          </p:pic>
          <p:sp>
            <p:nvSpPr>
              <p:cNvPr id="48" name="Rectangle 47"/>
              <p:cNvSpPr/>
              <p:nvPr/>
            </p:nvSpPr>
            <p:spPr>
              <a:xfrm>
                <a:off x="9776684" y="1095127"/>
                <a:ext cx="1103475" cy="408528"/>
              </a:xfrm>
              <a:prstGeom prst="rect">
                <a:avLst/>
              </a:prstGeom>
            </p:spPr>
            <p:txBody>
              <a:bodyPr wrap="none">
                <a:spAutoFit/>
              </a:bodyPr>
              <a:lstStyle/>
              <a:p>
                <a:r>
                  <a:rPr lang="en-US" b="1">
                    <a:solidFill>
                      <a:prstClr val="white">
                        <a:lumMod val="50000"/>
                      </a:prstClr>
                    </a:solidFill>
                  </a:rPr>
                  <a:t>Archive</a:t>
                </a:r>
              </a:p>
            </p:txBody>
          </p:sp>
        </p:grpSp>
      </p:grpSp>
    </p:spTree>
    <p:extLst>
      <p:ext uri="{BB962C8B-B14F-4D97-AF65-F5344CB8AC3E}">
        <p14:creationId xmlns:p14="http://schemas.microsoft.com/office/powerpoint/2010/main" val="57370275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2751208"/>
            <a:ext cx="8229600" cy="1901928"/>
          </a:xfrm>
        </p:spPr>
        <p:txBody>
          <a:bodyPr>
            <a:normAutofit fontScale="90000"/>
          </a:bodyPr>
          <a:lstStyle/>
          <a:p>
            <a:r>
              <a:rPr lang="en-US" sz="3200" dirty="0" err="1" smtClean="0"/>
              <a:t>Infoland</a:t>
            </a:r>
            <a:r>
              <a:rPr lang="en-US" sz="3200" dirty="0" smtClean="0"/>
              <a:t/>
            </a:r>
            <a:br>
              <a:rPr lang="en-US" sz="3200" dirty="0" smtClean="0"/>
            </a:br>
            <a:r>
              <a:rPr lang="en-US" sz="3200" dirty="0" smtClean="0"/>
              <a:t/>
            </a:r>
            <a:br>
              <a:rPr lang="en-US" sz="3200" dirty="0" smtClean="0"/>
            </a:br>
            <a:r>
              <a:rPr lang="en-US" sz="1800" dirty="0" smtClean="0"/>
              <a:t>«all-in-one» portal for property information</a:t>
            </a:r>
            <a:br>
              <a:rPr lang="en-US" sz="1800" dirty="0" smtClean="0"/>
            </a:br>
            <a:r>
              <a:rPr lang="en-US" sz="1800" dirty="0" smtClean="0"/>
              <a:t>combines all information </a:t>
            </a:r>
            <a:br>
              <a:rPr lang="en-US" sz="1800" dirty="0" smtClean="0"/>
            </a:br>
            <a:r>
              <a:rPr lang="en-US" sz="1800" dirty="0" smtClean="0"/>
              <a:t>decreed mandatory by law </a:t>
            </a:r>
            <a:br>
              <a:rPr lang="en-US" sz="1800" dirty="0" smtClean="0"/>
            </a:br>
            <a:r>
              <a:rPr lang="en-US" sz="1800" dirty="0" smtClean="0"/>
              <a:t>in order to handle a property transaction</a:t>
            </a:r>
            <a:endParaRPr lang="en-US" sz="1800" dirty="0"/>
          </a:p>
        </p:txBody>
      </p:sp>
    </p:spTree>
    <p:extLst>
      <p:ext uri="{BB962C8B-B14F-4D97-AF65-F5344CB8AC3E}">
        <p14:creationId xmlns:p14="http://schemas.microsoft.com/office/powerpoint/2010/main" val="207934898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t>Background</a:t>
            </a:r>
            <a:endParaRPr lang="en-US" sz="3200" dirty="0"/>
          </a:p>
        </p:txBody>
      </p:sp>
      <p:grpSp>
        <p:nvGrpSpPr>
          <p:cNvPr id="8" name="Group 7"/>
          <p:cNvGrpSpPr/>
          <p:nvPr/>
        </p:nvGrpSpPr>
        <p:grpSpPr>
          <a:xfrm>
            <a:off x="5851450" y="1804236"/>
            <a:ext cx="3185046" cy="4289060"/>
            <a:chOff x="5275386" y="1644510"/>
            <a:chExt cx="3185046" cy="4289060"/>
          </a:xfrm>
        </p:grpSpPr>
        <p:pic>
          <p:nvPicPr>
            <p:cNvPr id="5"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r="52291" b="13667"/>
            <a:stretch/>
          </p:blipFill>
          <p:spPr bwMode="auto">
            <a:xfrm>
              <a:off x="5275386" y="1644510"/>
              <a:ext cx="2928088" cy="3985581"/>
            </a:xfrm>
            <a:prstGeom prst="rect">
              <a:avLst/>
            </a:prstGeom>
            <a:noFill/>
            <a:ln w="9525">
              <a:solidFill>
                <a:schemeClr val="bg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p:cNvSpPr/>
            <p:nvPr/>
          </p:nvSpPr>
          <p:spPr>
            <a:xfrm>
              <a:off x="7596336" y="1644510"/>
              <a:ext cx="864096" cy="171248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dirty="0">
                <a:solidFill>
                  <a:prstClr val="white"/>
                </a:solidFill>
              </a:endParaRPr>
            </a:p>
          </p:txBody>
        </p:sp>
        <p:sp>
          <p:nvSpPr>
            <p:cNvPr id="7" name="Rectangle 6"/>
            <p:cNvSpPr/>
            <p:nvPr/>
          </p:nvSpPr>
          <p:spPr>
            <a:xfrm>
              <a:off x="7010664" y="4221088"/>
              <a:ext cx="1449767" cy="171248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dirty="0">
                <a:solidFill>
                  <a:prstClr val="white"/>
                </a:solidFill>
              </a:endParaRPr>
            </a:p>
          </p:txBody>
        </p:sp>
      </p:grpSp>
      <p:pic>
        <p:nvPicPr>
          <p:cNvPr id="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57178" y="1484784"/>
            <a:ext cx="1948679" cy="548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Rectangle 8"/>
          <p:cNvSpPr/>
          <p:nvPr/>
        </p:nvSpPr>
        <p:spPr>
          <a:xfrm>
            <a:off x="683568" y="2049810"/>
            <a:ext cx="4860032" cy="3539430"/>
          </a:xfrm>
          <a:prstGeom prst="rect">
            <a:avLst/>
          </a:prstGeom>
        </p:spPr>
        <p:txBody>
          <a:bodyPr wrap="square">
            <a:spAutoFit/>
          </a:bodyPr>
          <a:lstStyle/>
          <a:p>
            <a:pPr marL="285750" indent="-285750">
              <a:buFont typeface="Arial" panose="020B0604020202020204" pitchFamily="34" charset="0"/>
              <a:buChar char="•"/>
            </a:pPr>
            <a:r>
              <a:rPr lang="en-US" sz="1600" dirty="0">
                <a:solidFill>
                  <a:prstClr val="black"/>
                </a:solidFill>
              </a:rPr>
              <a:t>Infoland was launched as a tailored solution for the municipality of Stavanger, June 1999.</a:t>
            </a:r>
          </a:p>
          <a:p>
            <a:pPr marL="285750" indent="-285750">
              <a:buFont typeface="Arial" panose="020B0604020202020204" pitchFamily="34" charset="0"/>
              <a:buChar char="•"/>
            </a:pPr>
            <a:endParaRPr lang="en-US" sz="1600" dirty="0">
              <a:solidFill>
                <a:prstClr val="black"/>
              </a:solidFill>
            </a:endParaRPr>
          </a:p>
          <a:p>
            <a:pPr marL="285750" indent="-285750">
              <a:buFont typeface="Arial" panose="020B0604020202020204" pitchFamily="34" charset="0"/>
              <a:buChar char="•"/>
            </a:pPr>
            <a:r>
              <a:rPr lang="en-US" sz="1600" dirty="0">
                <a:solidFill>
                  <a:prstClr val="black"/>
                </a:solidFill>
              </a:rPr>
              <a:t>The municipality of Stavanger announced that Infoland was to be their main distribution channel for property information.</a:t>
            </a:r>
          </a:p>
          <a:p>
            <a:pPr marL="285750" indent="-285750">
              <a:buFont typeface="Arial" panose="020B0604020202020204" pitchFamily="34" charset="0"/>
              <a:buChar char="•"/>
            </a:pPr>
            <a:r>
              <a:rPr lang="en-US" sz="1600" dirty="0">
                <a:solidFill>
                  <a:prstClr val="black"/>
                </a:solidFill>
              </a:rPr>
              <a:t>Other relevant data suppliers were invited to use Infoland as their distribution channel.</a:t>
            </a:r>
          </a:p>
          <a:p>
            <a:pPr marL="285750" indent="-285750">
              <a:buFont typeface="Arial" panose="020B0604020202020204" pitchFamily="34" charset="0"/>
              <a:buChar char="•"/>
            </a:pPr>
            <a:endParaRPr lang="en-US" sz="1600" dirty="0">
              <a:solidFill>
                <a:prstClr val="black"/>
              </a:solidFill>
            </a:endParaRPr>
          </a:p>
          <a:p>
            <a:pPr marL="285750" indent="-285750">
              <a:buFont typeface="Arial" panose="020B0604020202020204" pitchFamily="34" charset="0"/>
              <a:buChar char="•"/>
            </a:pPr>
            <a:r>
              <a:rPr lang="en-US" sz="1600" dirty="0">
                <a:solidFill>
                  <a:prstClr val="black"/>
                </a:solidFill>
              </a:rPr>
              <a:t>Soon, other municipalities joined in and today, Infoland covers almost 90 % of Norway’s properties and is Norway’s only all-in-one portal for land information.</a:t>
            </a:r>
          </a:p>
          <a:p>
            <a:pPr marL="285750" indent="-285750">
              <a:buFont typeface="Arial" panose="020B0604020202020204" pitchFamily="34" charset="0"/>
              <a:buChar char="•"/>
            </a:pPr>
            <a:endParaRPr lang="en-US" sz="1600" dirty="0">
              <a:solidFill>
                <a:prstClr val="black"/>
              </a:solidFill>
            </a:endParaRPr>
          </a:p>
        </p:txBody>
      </p:sp>
    </p:spTree>
    <p:extLst>
      <p:ext uri="{BB962C8B-B14F-4D97-AF65-F5344CB8AC3E}">
        <p14:creationId xmlns:p14="http://schemas.microsoft.com/office/powerpoint/2010/main" val="274863799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1"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84169" y="3443153"/>
            <a:ext cx="1944216" cy="5456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520" y="1628800"/>
            <a:ext cx="4859733" cy="3921799"/>
          </a:xfrm>
          <a:prstGeom prst="rect">
            <a:avLst/>
          </a:prstGeom>
        </p:spPr>
      </p:pic>
      <p:sp>
        <p:nvSpPr>
          <p:cNvPr id="4" name="Right Brace 3"/>
          <p:cNvSpPr/>
          <p:nvPr/>
        </p:nvSpPr>
        <p:spPr>
          <a:xfrm>
            <a:off x="5436096" y="1628801"/>
            <a:ext cx="221739" cy="3921798"/>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nb-NO" dirty="0">
              <a:solidFill>
                <a:prstClr val="black"/>
              </a:solidFill>
            </a:endParaRPr>
          </a:p>
        </p:txBody>
      </p:sp>
      <p:sp>
        <p:nvSpPr>
          <p:cNvPr id="13" name="Title 1"/>
          <p:cNvSpPr txBox="1">
            <a:spLocks/>
          </p:cNvSpPr>
          <p:nvPr/>
        </p:nvSpPr>
        <p:spPr>
          <a:xfrm>
            <a:off x="457200" y="533400"/>
            <a:ext cx="8229600" cy="1143000"/>
          </a:xfrm>
          <a:prstGeom prst="rect">
            <a:avLst/>
          </a:prstGeom>
        </p:spPr>
        <p:txBody>
          <a:bodyPr>
            <a:normAutofit/>
          </a:bodyPr>
          <a:lstStyle>
            <a:lvl1pPr algn="ctr" defTabSz="457200" rtl="0" eaLnBrk="1" latinLnBrk="0" hangingPunct="1">
              <a:spcBef>
                <a:spcPct val="0"/>
              </a:spcBef>
              <a:buNone/>
              <a:defRPr sz="4400" kern="1200">
                <a:solidFill>
                  <a:srgbClr val="143065"/>
                </a:solidFill>
                <a:latin typeface="+mj-lt"/>
                <a:ea typeface="+mj-ea"/>
                <a:cs typeface="+mj-cs"/>
              </a:defRPr>
            </a:lvl1pPr>
          </a:lstStyle>
          <a:p>
            <a:r>
              <a:rPr lang="en-US" sz="3200" dirty="0" smtClean="0"/>
              <a:t>The basic structure</a:t>
            </a:r>
            <a:endParaRPr lang="en-US" sz="3200" dirty="0"/>
          </a:p>
        </p:txBody>
      </p:sp>
    </p:spTree>
    <p:extLst>
      <p:ext uri="{BB962C8B-B14F-4D97-AF65-F5344CB8AC3E}">
        <p14:creationId xmlns:p14="http://schemas.microsoft.com/office/powerpoint/2010/main" val="413845254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56176" y="4966630"/>
            <a:ext cx="2857500" cy="8041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itle 1"/>
          <p:cNvSpPr>
            <a:spLocks noGrp="1"/>
          </p:cNvSpPr>
          <p:nvPr>
            <p:ph type="title"/>
          </p:nvPr>
        </p:nvSpPr>
        <p:spPr>
          <a:xfrm>
            <a:off x="457200" y="533400"/>
            <a:ext cx="8229600" cy="1143000"/>
          </a:xfrm>
        </p:spPr>
        <p:txBody>
          <a:bodyPr>
            <a:normAutofit/>
          </a:bodyPr>
          <a:lstStyle/>
          <a:p>
            <a:r>
              <a:rPr lang="en-US" sz="3200" dirty="0" smtClean="0"/>
              <a:t>The business model </a:t>
            </a:r>
            <a:r>
              <a:rPr lang="en-US" sz="2000" dirty="0" smtClean="0"/>
              <a:t>– a symbiotic relationship</a:t>
            </a:r>
            <a:endParaRPr lang="en-US" sz="2000" dirty="0"/>
          </a:p>
        </p:txBody>
      </p:sp>
      <p:sp>
        <p:nvSpPr>
          <p:cNvPr id="3" name="Rectangle 2"/>
          <p:cNvSpPr/>
          <p:nvPr/>
        </p:nvSpPr>
        <p:spPr>
          <a:xfrm>
            <a:off x="395536" y="1700808"/>
            <a:ext cx="5544616" cy="3539430"/>
          </a:xfrm>
          <a:prstGeom prst="rect">
            <a:avLst/>
          </a:prstGeom>
        </p:spPr>
        <p:txBody>
          <a:bodyPr wrap="square">
            <a:spAutoFit/>
          </a:bodyPr>
          <a:lstStyle/>
          <a:p>
            <a:pPr marL="285750" indent="-285750">
              <a:buFont typeface="Arial" panose="020B0604020202020204" pitchFamily="34" charset="0"/>
              <a:buChar char="•"/>
            </a:pPr>
            <a:r>
              <a:rPr lang="en-US" sz="1600" dirty="0">
                <a:solidFill>
                  <a:prstClr val="black"/>
                </a:solidFill>
              </a:rPr>
              <a:t>The supplier defines the price of each service they make available to Infoland (the purchase price</a:t>
            </a:r>
            <a:r>
              <a:rPr lang="en-US" sz="1600" dirty="0" smtClean="0">
                <a:solidFill>
                  <a:prstClr val="black"/>
                </a:solidFill>
              </a:rPr>
              <a:t>). </a:t>
            </a:r>
          </a:p>
          <a:p>
            <a:pPr marL="285750" indent="-285750">
              <a:buFont typeface="Arial" panose="020B0604020202020204" pitchFamily="34" charset="0"/>
              <a:buChar char="•"/>
            </a:pPr>
            <a:r>
              <a:rPr lang="en-US" sz="1600" dirty="0" smtClean="0">
                <a:solidFill>
                  <a:prstClr val="black"/>
                </a:solidFill>
              </a:rPr>
              <a:t>The supplier receives the revenue from their sold items through the portal minus SLA costs, support, customer service, etc.</a:t>
            </a:r>
            <a:endParaRPr lang="en-US" sz="1600" dirty="0">
              <a:solidFill>
                <a:prstClr val="black"/>
              </a:solidFill>
            </a:endParaRPr>
          </a:p>
          <a:p>
            <a:pPr marL="285750" indent="-285750">
              <a:buFont typeface="Arial" panose="020B0604020202020204" pitchFamily="34" charset="0"/>
              <a:buChar char="•"/>
            </a:pPr>
            <a:r>
              <a:rPr lang="en-US" sz="1600" dirty="0">
                <a:solidFill>
                  <a:prstClr val="black"/>
                </a:solidFill>
              </a:rPr>
              <a:t>Once a month an overview of sold items is sent to every supplier who in turn sends an invoice to </a:t>
            </a:r>
            <a:r>
              <a:rPr lang="en-US" sz="1600" dirty="0" smtClean="0">
                <a:solidFill>
                  <a:prstClr val="black"/>
                </a:solidFill>
              </a:rPr>
              <a:t>the </a:t>
            </a:r>
            <a:r>
              <a:rPr lang="en-US" sz="1600" dirty="0" err="1" smtClean="0">
                <a:solidFill>
                  <a:prstClr val="black"/>
                </a:solidFill>
              </a:rPr>
              <a:t>Infoland</a:t>
            </a:r>
            <a:r>
              <a:rPr lang="en-US" sz="1600" dirty="0" smtClean="0">
                <a:solidFill>
                  <a:prstClr val="black"/>
                </a:solidFill>
              </a:rPr>
              <a:t>.</a:t>
            </a:r>
            <a:endParaRPr lang="en-US" sz="1600" dirty="0">
              <a:solidFill>
                <a:prstClr val="black"/>
              </a:solidFill>
            </a:endParaRPr>
          </a:p>
          <a:p>
            <a:pPr marL="285750" indent="-285750">
              <a:buFont typeface="Arial" panose="020B0604020202020204" pitchFamily="34" charset="0"/>
              <a:buChar char="•"/>
            </a:pPr>
            <a:r>
              <a:rPr lang="en-US" sz="1600" dirty="0" err="1" smtClean="0">
                <a:solidFill>
                  <a:prstClr val="black"/>
                </a:solidFill>
              </a:rPr>
              <a:t>Infoland</a:t>
            </a:r>
            <a:r>
              <a:rPr lang="en-US" sz="1600" dirty="0" smtClean="0">
                <a:solidFill>
                  <a:prstClr val="black"/>
                </a:solidFill>
              </a:rPr>
              <a:t> takes </a:t>
            </a:r>
            <a:r>
              <a:rPr lang="en-US" sz="1600" dirty="0">
                <a:solidFill>
                  <a:prstClr val="black"/>
                </a:solidFill>
              </a:rPr>
              <a:t>the risk of non-payment</a:t>
            </a:r>
            <a:r>
              <a:rPr lang="en-US" sz="1600" dirty="0" smtClean="0">
                <a:solidFill>
                  <a:prstClr val="black"/>
                </a:solidFill>
              </a:rPr>
              <a:t>.</a:t>
            </a:r>
            <a:endParaRPr lang="en-US" sz="1600" dirty="0">
              <a:solidFill>
                <a:prstClr val="black"/>
              </a:solidFill>
            </a:endParaRPr>
          </a:p>
          <a:p>
            <a:pPr marL="285750" indent="-285750">
              <a:buFont typeface="Arial" panose="020B0604020202020204" pitchFamily="34" charset="0"/>
              <a:buChar char="•"/>
            </a:pPr>
            <a:r>
              <a:rPr lang="en-US" sz="1600" dirty="0">
                <a:solidFill>
                  <a:prstClr val="black"/>
                </a:solidFill>
              </a:rPr>
              <a:t>Every product has a defined delivery time. If the delivery time is exceeded, the price is reduced (at the expense of the supplier). </a:t>
            </a:r>
          </a:p>
          <a:p>
            <a:endParaRPr lang="en-US" sz="1600" dirty="0">
              <a:solidFill>
                <a:prstClr val="black"/>
              </a:solidFill>
            </a:endParaRPr>
          </a:p>
          <a:p>
            <a:pPr marL="285750" indent="-285750">
              <a:buFont typeface="Arial" panose="020B0604020202020204" pitchFamily="34" charset="0"/>
              <a:buChar char="•"/>
            </a:pPr>
            <a:r>
              <a:rPr lang="en-US" sz="1600" i="1" dirty="0">
                <a:solidFill>
                  <a:prstClr val="black"/>
                </a:solidFill>
              </a:rPr>
              <a:t>This ensures quality, delivery time and a reciprocal desire to provide optimal service to the market.</a:t>
            </a:r>
          </a:p>
        </p:txBody>
      </p:sp>
      <p:pic>
        <p:nvPicPr>
          <p:cNvPr id="4" name="Picture 2" descr="http://www.businessihub.com/wp-content/uploads/2011/11/Business-agreemen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56176" y="1720840"/>
            <a:ext cx="2857500"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794534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5796136" y="1556792"/>
            <a:ext cx="3240360" cy="4278094"/>
          </a:xfrm>
          <a:prstGeom prst="rect">
            <a:avLst/>
          </a:prstGeom>
        </p:spPr>
        <p:txBody>
          <a:bodyPr wrap="square">
            <a:spAutoFit/>
          </a:bodyPr>
          <a:lstStyle/>
          <a:p>
            <a:pPr marL="285750" indent="-285750">
              <a:buFont typeface="Arial" panose="020B0604020202020204" pitchFamily="34" charset="0"/>
              <a:buChar char="•"/>
            </a:pPr>
            <a:r>
              <a:rPr lang="en-US" sz="1600" dirty="0">
                <a:solidFill>
                  <a:prstClr val="black"/>
                </a:solidFill>
              </a:rPr>
              <a:t>The revenue from the suppliers to Infoland represented a turnover of NOK 139,4 mill. (GBP 14 mill) in 2012.</a:t>
            </a:r>
          </a:p>
          <a:p>
            <a:pPr marL="285750" indent="-285750">
              <a:buFont typeface="Arial" panose="020B0604020202020204" pitchFamily="34" charset="0"/>
              <a:buChar char="•"/>
            </a:pPr>
            <a:endParaRPr lang="en-US" sz="1600" dirty="0">
              <a:solidFill>
                <a:prstClr val="black"/>
              </a:solidFill>
            </a:endParaRPr>
          </a:p>
          <a:p>
            <a:pPr marL="285750" indent="-285750">
              <a:buFont typeface="Arial" panose="020B0604020202020204" pitchFamily="34" charset="0"/>
              <a:buChar char="•"/>
            </a:pPr>
            <a:r>
              <a:rPr lang="en-US" sz="1600" dirty="0">
                <a:solidFill>
                  <a:prstClr val="black"/>
                </a:solidFill>
              </a:rPr>
              <a:t>In 2013, the Infoland portal commands a forecasted turnover of over NOK 168 mill (GBP 16,9 mill). </a:t>
            </a:r>
          </a:p>
          <a:p>
            <a:pPr marL="285750" indent="-285750">
              <a:buFont typeface="Arial" panose="020B0604020202020204" pitchFamily="34" charset="0"/>
              <a:buChar char="•"/>
            </a:pPr>
            <a:endParaRPr lang="en-US" sz="1600" dirty="0">
              <a:solidFill>
                <a:prstClr val="black"/>
              </a:solidFill>
            </a:endParaRPr>
          </a:p>
          <a:p>
            <a:pPr marL="285750" indent="-285750">
              <a:buFont typeface="Arial" panose="020B0604020202020204" pitchFamily="34" charset="0"/>
              <a:buChar char="•"/>
            </a:pPr>
            <a:r>
              <a:rPr lang="en-US" sz="1600" dirty="0">
                <a:solidFill>
                  <a:prstClr val="black"/>
                </a:solidFill>
              </a:rPr>
              <a:t>Since 2006, the suppliers have received revenues of over NOK 610 mill  through Infoland.</a:t>
            </a:r>
          </a:p>
          <a:p>
            <a:pPr marL="285750" indent="-285750">
              <a:buFont typeface="Arial" panose="020B0604020202020204" pitchFamily="34" charset="0"/>
              <a:buChar char="•"/>
            </a:pPr>
            <a:endParaRPr lang="en-US" sz="1600" dirty="0">
              <a:solidFill>
                <a:prstClr val="black"/>
              </a:solidFill>
            </a:endParaRPr>
          </a:p>
          <a:p>
            <a:pPr marL="285750" indent="-285750">
              <a:buFont typeface="Arial" panose="020B0604020202020204" pitchFamily="34" charset="0"/>
              <a:buChar char="•"/>
            </a:pPr>
            <a:endParaRPr lang="en-US" sz="1600" dirty="0">
              <a:solidFill>
                <a:prstClr val="black"/>
              </a:solidFill>
            </a:endParaRPr>
          </a:p>
        </p:txBody>
      </p:sp>
      <p:sp>
        <p:nvSpPr>
          <p:cNvPr id="8" name="Title 1"/>
          <p:cNvSpPr>
            <a:spLocks noGrp="1"/>
          </p:cNvSpPr>
          <p:nvPr>
            <p:ph type="title"/>
          </p:nvPr>
        </p:nvSpPr>
        <p:spPr>
          <a:xfrm>
            <a:off x="457200" y="533400"/>
            <a:ext cx="8229600" cy="1143000"/>
          </a:xfrm>
        </p:spPr>
        <p:txBody>
          <a:bodyPr>
            <a:normAutofit/>
          </a:bodyPr>
          <a:lstStyle/>
          <a:p>
            <a:r>
              <a:rPr lang="en-US" sz="3200" dirty="0" smtClean="0"/>
              <a:t>Infoland revenues</a:t>
            </a:r>
            <a:endParaRPr lang="en-US" sz="2000" dirty="0"/>
          </a:p>
        </p:txBody>
      </p:sp>
      <p:pic>
        <p:nvPicPr>
          <p:cNvPr id="3074" name="Picture 2" descr="http://1.bp.blogspot.com/-7aRhFnlWYV8/T0uBCnPU2OI/AAAAAAAAAJQ/PNqbCXHvD8M/s1600/JENNAHHS+SHITTY+ARROW.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1560" y="1501808"/>
            <a:ext cx="3168352" cy="3007312"/>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521" y="1539305"/>
            <a:ext cx="5793663" cy="4390229"/>
          </a:xfrm>
          <a:prstGeom prst="rect">
            <a:avLst/>
          </a:prstGeom>
        </p:spPr>
      </p:pic>
    </p:spTree>
    <p:extLst>
      <p:ext uri="{BB962C8B-B14F-4D97-AF65-F5344CB8AC3E}">
        <p14:creationId xmlns:p14="http://schemas.microsoft.com/office/powerpoint/2010/main" val="88686486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457200" y="533400"/>
            <a:ext cx="8229600" cy="1143000"/>
          </a:xfrm>
        </p:spPr>
        <p:txBody>
          <a:bodyPr>
            <a:normAutofit/>
          </a:bodyPr>
          <a:lstStyle/>
          <a:p>
            <a:r>
              <a:rPr lang="en-US" sz="3200" dirty="0" smtClean="0"/>
              <a:t>A sustainable source of information </a:t>
            </a:r>
            <a:br>
              <a:rPr lang="en-US" sz="3200" dirty="0" smtClean="0"/>
            </a:br>
            <a:r>
              <a:rPr lang="en-US" sz="3200" dirty="0" smtClean="0"/>
              <a:t>for the stakeholders</a:t>
            </a:r>
            <a:endParaRPr lang="en-US" sz="2000" dirty="0"/>
          </a:p>
        </p:txBody>
      </p:sp>
      <p:sp>
        <p:nvSpPr>
          <p:cNvPr id="10" name="Rectangle 9"/>
          <p:cNvSpPr/>
          <p:nvPr/>
        </p:nvSpPr>
        <p:spPr>
          <a:xfrm>
            <a:off x="4860032" y="1712997"/>
            <a:ext cx="3960440" cy="4524315"/>
          </a:xfrm>
          <a:prstGeom prst="rect">
            <a:avLst/>
          </a:prstGeom>
        </p:spPr>
        <p:txBody>
          <a:bodyPr wrap="square">
            <a:spAutoFit/>
          </a:bodyPr>
          <a:lstStyle/>
          <a:p>
            <a:r>
              <a:rPr lang="en-US" sz="1600" dirty="0">
                <a:solidFill>
                  <a:prstClr val="black"/>
                </a:solidFill>
              </a:rPr>
              <a:t>Infoland as of November 2013:</a:t>
            </a:r>
          </a:p>
          <a:p>
            <a:endParaRPr lang="en-US" sz="1600" dirty="0">
              <a:solidFill>
                <a:prstClr val="black"/>
              </a:solidFill>
            </a:endParaRPr>
          </a:p>
          <a:p>
            <a:pPr marL="285750" indent="-285750">
              <a:buFont typeface="Arial" panose="020B0604020202020204" pitchFamily="34" charset="0"/>
              <a:buChar char="•"/>
            </a:pPr>
            <a:r>
              <a:rPr lang="en-US" sz="1600" dirty="0">
                <a:solidFill>
                  <a:prstClr val="black"/>
                </a:solidFill>
              </a:rPr>
              <a:t>Total number of </a:t>
            </a:r>
            <a:r>
              <a:rPr lang="en-US" sz="1600" dirty="0" smtClean="0">
                <a:solidFill>
                  <a:prstClr val="black"/>
                </a:solidFill>
              </a:rPr>
              <a:t>suppliers: 343</a:t>
            </a:r>
            <a:endParaRPr lang="en-US" sz="1600" dirty="0">
              <a:solidFill>
                <a:prstClr val="black"/>
              </a:solidFill>
            </a:endParaRPr>
          </a:p>
          <a:p>
            <a:pPr marL="742950" lvl="1" indent="-285750">
              <a:buFont typeface="Arial" panose="020B0604020202020204" pitchFamily="34" charset="0"/>
              <a:buChar char="•"/>
            </a:pPr>
            <a:r>
              <a:rPr lang="en-US" sz="1600" dirty="0">
                <a:solidFill>
                  <a:prstClr val="black"/>
                </a:solidFill>
              </a:rPr>
              <a:t>271 municipalities (representing almost 90 % of Norway’s properties). </a:t>
            </a:r>
          </a:p>
          <a:p>
            <a:pPr marL="742950" lvl="1" indent="-285750">
              <a:buFont typeface="Arial" panose="020B0604020202020204" pitchFamily="34" charset="0"/>
              <a:buChar char="•"/>
            </a:pPr>
            <a:r>
              <a:rPr lang="en-US" sz="1600" dirty="0">
                <a:solidFill>
                  <a:prstClr val="black"/>
                </a:solidFill>
              </a:rPr>
              <a:t>Other suppliers 72, including housing cooperatives, utilities, mapping data and others.</a:t>
            </a:r>
          </a:p>
          <a:p>
            <a:pPr lvl="1"/>
            <a:endParaRPr lang="en-US" sz="1600" dirty="0">
              <a:solidFill>
                <a:prstClr val="black"/>
              </a:solidFill>
            </a:endParaRPr>
          </a:p>
          <a:p>
            <a:pPr marL="285750" indent="-285750">
              <a:buFont typeface="Arial" panose="020B0604020202020204" pitchFamily="34" charset="0"/>
              <a:buChar char="•"/>
            </a:pPr>
            <a:r>
              <a:rPr lang="en-US" sz="1600" dirty="0">
                <a:solidFill>
                  <a:prstClr val="black"/>
                </a:solidFill>
              </a:rPr>
              <a:t>5419 </a:t>
            </a:r>
            <a:r>
              <a:rPr lang="en-US" sz="1600" dirty="0" smtClean="0">
                <a:solidFill>
                  <a:prstClr val="black"/>
                </a:solidFill>
              </a:rPr>
              <a:t>company subscription</a:t>
            </a:r>
            <a:endParaRPr lang="en-US" sz="1600" dirty="0">
              <a:solidFill>
                <a:prstClr val="black"/>
              </a:solidFill>
            </a:endParaRPr>
          </a:p>
          <a:p>
            <a:pPr marL="285750" indent="-285750">
              <a:buFont typeface="Arial" panose="020B0604020202020204" pitchFamily="34" charset="0"/>
              <a:buChar char="•"/>
            </a:pPr>
            <a:r>
              <a:rPr lang="en-US" sz="1600" dirty="0">
                <a:solidFill>
                  <a:prstClr val="black"/>
                </a:solidFill>
              </a:rPr>
              <a:t>36 500 users from all </a:t>
            </a:r>
            <a:r>
              <a:rPr lang="en-US" sz="1600" dirty="0" smtClean="0">
                <a:solidFill>
                  <a:prstClr val="black"/>
                </a:solidFill>
              </a:rPr>
              <a:t>categories</a:t>
            </a:r>
          </a:p>
          <a:p>
            <a:endParaRPr lang="en-US" sz="1600" dirty="0" smtClean="0">
              <a:solidFill>
                <a:prstClr val="black"/>
              </a:solidFill>
            </a:endParaRPr>
          </a:p>
          <a:p>
            <a:pPr marL="285750" indent="-285750">
              <a:buFont typeface="Arial" panose="020B0604020202020204" pitchFamily="34" charset="0"/>
              <a:buChar char="•"/>
            </a:pPr>
            <a:r>
              <a:rPr lang="en-US" sz="1600" dirty="0">
                <a:solidFill>
                  <a:prstClr val="black"/>
                </a:solidFill>
              </a:rPr>
              <a:t>Over 369.000 transactions were provided through </a:t>
            </a:r>
            <a:r>
              <a:rPr lang="en-US" sz="1600" dirty="0" err="1">
                <a:solidFill>
                  <a:prstClr val="black"/>
                </a:solidFill>
              </a:rPr>
              <a:t>Infoland</a:t>
            </a:r>
            <a:r>
              <a:rPr lang="en-US" sz="1600" dirty="0">
                <a:solidFill>
                  <a:prstClr val="black"/>
                </a:solidFill>
              </a:rPr>
              <a:t> in the last 12 months.	</a:t>
            </a:r>
          </a:p>
          <a:p>
            <a:endParaRPr lang="en-US" sz="1600" dirty="0">
              <a:solidFill>
                <a:prstClr val="black"/>
              </a:solidFill>
            </a:endParaRPr>
          </a:p>
          <a:p>
            <a:pPr marL="285750" indent="-285750">
              <a:buFont typeface="Arial" panose="020B0604020202020204" pitchFamily="34" charset="0"/>
              <a:buChar char="•"/>
            </a:pPr>
            <a:endParaRPr lang="en-US" sz="1600" dirty="0">
              <a:solidFill>
                <a:prstClr val="black"/>
              </a:solidFill>
            </a:endParaRPr>
          </a:p>
        </p:txBody>
      </p:sp>
      <p:pic>
        <p:nvPicPr>
          <p:cNvPr id="1026" name="Picture 2" descr="http://youngwomenentrepreneurs.com/wp-content/uploads/2013/11/Businesswoman-using-laptop.jpg">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7851" y="1772816"/>
            <a:ext cx="4449429" cy="295232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02332" y="4725144"/>
            <a:ext cx="2857500" cy="8041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26282407"/>
      </p:ext>
    </p:extLst>
  </p:cSld>
  <p:clrMapOvr>
    <a:masterClrMapping/>
  </p:clrMapOvr>
  <p:timing>
    <p:tnLst>
      <p:par>
        <p:cTn id="1" dur="indefinite" restart="never" nodeType="tmRoot"/>
      </p:par>
    </p:tnLst>
  </p:timing>
</p:sld>
</file>

<file path=ppt/theme/theme1.xml><?xml version="1.0" encoding="utf-8"?>
<a:theme xmlns:a="http://schemas.openxmlformats.org/drawingml/2006/main" name="NE presentasjonsmal_0212">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klassisk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FD665B3C06FC54A87AE74692BDAEE11" ma:contentTypeVersion="1" ma:contentTypeDescription="Create a new document." ma:contentTypeScope="" ma:versionID="2b7c37262368e3c1d8b7f7c335d607f5">
  <xsd:schema xmlns:xsd="http://www.w3.org/2001/XMLSchema" xmlns:xs="http://www.w3.org/2001/XMLSchema" xmlns:p="http://schemas.microsoft.com/office/2006/metadata/properties" xmlns:ns2="db05a7cb-b162-4ca8-bef6-fbe7a7b3610f" targetNamespace="http://schemas.microsoft.com/office/2006/metadata/properties" ma:root="true" ma:fieldsID="0b6ad5430171c2dc337d9565998106f2" ns2:_="">
    <xsd:import namespace="db05a7cb-b162-4ca8-bef6-fbe7a7b3610f"/>
    <xsd:element name="properties">
      <xsd:complexType>
        <xsd:sequence>
          <xsd:element name="documentManagement">
            <xsd:complexType>
              <xsd:all>
                <xsd:element ref="ns2:Document_x0020_Categor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b05a7cb-b162-4ca8-bef6-fbe7a7b3610f" elementFormDefault="qualified">
    <xsd:import namespace="http://schemas.microsoft.com/office/2006/documentManagement/types"/>
    <xsd:import namespace="http://schemas.microsoft.com/office/infopath/2007/PartnerControls"/>
    <xsd:element name="Document_x0020_Category" ma:index="8" nillable="true" ma:displayName="Document Category" ma:default="Admin" ma:format="Dropdown" ma:internalName="Document_x0020_Category">
      <xsd:simpleType>
        <xsd:restriction base="dms:Choice">
          <xsd:enumeration value="Admin"/>
          <xsd:enumeration value="Archive"/>
          <xsd:enumeration value="Business Continuity"/>
          <xsd:enumeration value="Change Management"/>
          <xsd:enumeration value="Communications"/>
          <xsd:enumeration value="Customer Feedback and News"/>
          <xsd:enumeration value="Finance"/>
          <xsd:enumeration value="Gateway and Assurance"/>
          <xsd:enumeration value="Legal"/>
          <xsd:enumeration value="Miscellaneous"/>
          <xsd:enumeration value="Planning"/>
          <xsd:enumeration value="Procurement"/>
          <xsd:enumeration value="Processes"/>
          <xsd:enumeration value="Products"/>
          <xsd:enumeration value="Reports"/>
          <xsd:enumeration value="Research"/>
          <xsd:enumeration value="Stakeholders"/>
          <xsd:enumeration value="Technical"/>
          <xsd:enumeration value="Testing"/>
          <xsd:enumeration value="Training"/>
          <xsd:enumeration value="Work Packages"/>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Document_x0020_Category xmlns="db05a7cb-b162-4ca8-bef6-fbe7a7b3610f">Admin</Document_x0020_Category>
  </documentManagement>
</p:properties>
</file>

<file path=customXml/itemProps1.xml><?xml version="1.0" encoding="utf-8"?>
<ds:datastoreItem xmlns:ds="http://schemas.openxmlformats.org/officeDocument/2006/customXml" ds:itemID="{08E4744D-6102-4F2D-8644-87DB6B9060D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b05a7cb-b162-4ca8-bef6-fbe7a7b3610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8945718-C090-40A6-A32B-FB2F7815C5CA}">
  <ds:schemaRefs>
    <ds:schemaRef ds:uri="http://schemas.microsoft.com/sharepoint/v3/contenttype/forms"/>
  </ds:schemaRefs>
</ds:datastoreItem>
</file>

<file path=customXml/itemProps3.xml><?xml version="1.0" encoding="utf-8"?>
<ds:datastoreItem xmlns:ds="http://schemas.openxmlformats.org/officeDocument/2006/customXml" ds:itemID="{C8B0D435-80D7-4433-A474-E682BCE497C7}">
  <ds:schemaRefs>
    <ds:schemaRef ds:uri="http://schemas.microsoft.com/office/2006/documentManagement/types"/>
    <ds:schemaRef ds:uri="http://purl.org/dc/elements/1.1/"/>
    <ds:schemaRef ds:uri="http://schemas.microsoft.com/office/2006/metadata/properties"/>
    <ds:schemaRef ds:uri="http://www.w3.org/XML/1998/namespace"/>
    <ds:schemaRef ds:uri="http://purl.org/dc/terms/"/>
    <ds:schemaRef ds:uri="http://purl.org/dc/dcmitype/"/>
    <ds:schemaRef ds:uri="http://schemas.openxmlformats.org/package/2006/metadata/core-properties"/>
    <ds:schemaRef ds:uri="http://schemas.microsoft.com/office/infopath/2007/PartnerControls"/>
    <ds:schemaRef ds:uri="db05a7cb-b162-4ca8-bef6-fbe7a7b3610f"/>
  </ds:schemaRefs>
</ds:datastoreItem>
</file>

<file path=docProps/app.xml><?xml version="1.0" encoding="utf-8"?>
<Properties xmlns="http://schemas.openxmlformats.org/officeDocument/2006/extended-properties" xmlns:vt="http://schemas.openxmlformats.org/officeDocument/2006/docPropsVTypes">
  <TotalTime>49</TotalTime>
  <Words>754</Words>
  <Application>Microsoft Office PowerPoint</Application>
  <PresentationFormat>On-screen Show (4:3)</PresentationFormat>
  <Paragraphs>100</Paragraphs>
  <Slides>17</Slides>
  <Notes>1</Notes>
  <HiddenSlides>0</HiddenSlides>
  <MMClips>0</MMClips>
  <ScaleCrop>false</ScaleCrop>
  <HeadingPairs>
    <vt:vector size="4" baseType="variant">
      <vt:variant>
        <vt:lpstr>Theme</vt:lpstr>
      </vt:variant>
      <vt:variant>
        <vt:i4>1</vt:i4>
      </vt:variant>
      <vt:variant>
        <vt:lpstr>Slide Titles</vt:lpstr>
      </vt:variant>
      <vt:variant>
        <vt:i4>17</vt:i4>
      </vt:variant>
    </vt:vector>
  </HeadingPairs>
  <TitlesOfParts>
    <vt:vector size="18" baseType="lpstr">
      <vt:lpstr>NE presentasjonsmal_0212</vt:lpstr>
      <vt:lpstr>PowerPoint Presentation</vt:lpstr>
      <vt:lpstr>PowerPoint Presentation</vt:lpstr>
      <vt:lpstr>PowerPoint Presentation</vt:lpstr>
      <vt:lpstr>Infoland  «all-in-one» portal for property information combines all information  decreed mandatory by law  in order to handle a property transaction</vt:lpstr>
      <vt:lpstr>Background</vt:lpstr>
      <vt:lpstr>PowerPoint Presentation</vt:lpstr>
      <vt:lpstr>The business model – a symbiotic relationship</vt:lpstr>
      <vt:lpstr>Infoland revenues</vt:lpstr>
      <vt:lpstr>A sustainable source of information  for the stakeholders</vt:lpstr>
      <vt:lpstr>The municipalities are on board</vt:lpstr>
      <vt:lpstr>Municipality of Bergen: “Welcome to Infoland! Our selected logistic system for dissemination of property information, maps and geodata.”</vt:lpstr>
      <vt:lpstr>The Municipality of Bergen: “Infoland means income for the municipalities”</vt:lpstr>
      <vt:lpstr>PowerPoint Presentation</vt:lpstr>
      <vt:lpstr>Bergen Municipality: Revenue growth 2003-2012 (NOK)</vt:lpstr>
      <vt:lpstr>Free disposition of funds, motivates a symbiotic relationship</vt:lpstr>
      <vt:lpstr>Users of Infoland</vt:lpstr>
      <vt:lpstr>A demonstration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Trude Brinck-Johnsen Margel</dc:creator>
  <cp:lastModifiedBy>NW2220JE</cp:lastModifiedBy>
  <cp:revision>7</cp:revision>
  <dcterms:created xsi:type="dcterms:W3CDTF">2014-02-04T14:46:59Z</dcterms:created>
  <dcterms:modified xsi:type="dcterms:W3CDTF">2014-02-05T14:35:01Z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0x0101007FD665B3C06FC54A87AE74692BDAEE11</vt:lpwstr>
  </property>
</Properties>
</file>